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306" r:id="rId5"/>
    <p:sldId id="329" r:id="rId6"/>
    <p:sldId id="455" r:id="rId7"/>
    <p:sldId id="456" r:id="rId8"/>
    <p:sldId id="469" r:id="rId9"/>
    <p:sldId id="457" r:id="rId10"/>
    <p:sldId id="477" r:id="rId11"/>
    <p:sldId id="478" r:id="rId12"/>
    <p:sldId id="486" r:id="rId13"/>
    <p:sldId id="479" r:id="rId14"/>
    <p:sldId id="481" r:id="rId15"/>
    <p:sldId id="468" r:id="rId16"/>
    <p:sldId id="458" r:id="rId17"/>
    <p:sldId id="460" r:id="rId18"/>
    <p:sldId id="459" r:id="rId19"/>
    <p:sldId id="461" r:id="rId20"/>
    <p:sldId id="463" r:id="rId21"/>
    <p:sldId id="464" r:id="rId22"/>
    <p:sldId id="491" r:id="rId23"/>
    <p:sldId id="492" r:id="rId24"/>
    <p:sldId id="465" r:id="rId25"/>
    <p:sldId id="485" r:id="rId26"/>
    <p:sldId id="487" r:id="rId27"/>
    <p:sldId id="473" r:id="rId28"/>
    <p:sldId id="484" r:id="rId29"/>
    <p:sldId id="475" r:id="rId30"/>
    <p:sldId id="482" r:id="rId31"/>
    <p:sldId id="476" r:id="rId32"/>
    <p:sldId id="483" r:id="rId33"/>
    <p:sldId id="472" r:id="rId34"/>
    <p:sldId id="466" r:id="rId35"/>
    <p:sldId id="489" r:id="rId36"/>
    <p:sldId id="490" r:id="rId37"/>
    <p:sldId id="470" r:id="rId38"/>
    <p:sldId id="493" r:id="rId39"/>
    <p:sldId id="474" r:id="rId4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92DB0-7AB8-ECF6-FC8B-D1F2404AC073}" name="Carlo Pio Pace" initials="CP" userId="S::c.pace10@studenti.unipi.it::79049575-c06a-4924-a3e9-fcc7ed5445d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B03610"/>
    <a:srgbClr val="16A65E"/>
    <a:srgbClr val="1546D1"/>
    <a:srgbClr val="CD4603"/>
    <a:srgbClr val="714D13"/>
    <a:srgbClr val="45275D"/>
    <a:srgbClr val="151E6F"/>
    <a:srgbClr val="D67F00"/>
    <a:srgbClr val="6E1D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4BFE51-75E2-4492-B733-6F1C3B82D43D}" v="180" dt="2026-02-22T00:15:31.83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Stile chiaro 3 - Color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ln>
                  <a:solidFill>
                    <a:schemeClr val="bg1"/>
                  </a:solidFill>
                </a:ln>
                <a:solidFill>
                  <a:schemeClr val="bg1"/>
                </a:solidFill>
                <a:latin typeface="Alata" pitchFamily="2" charset="0"/>
                <a:ea typeface="+mn-ea"/>
                <a:cs typeface="Alata" pitchFamily="2" charset="0"/>
              </a:defRPr>
            </a:pPr>
            <a:r>
              <a:rPr lang="en-US" dirty="0">
                <a:ln>
                  <a:solidFill>
                    <a:schemeClr val="bg1"/>
                  </a:solidFill>
                </a:ln>
                <a:solidFill>
                  <a:schemeClr val="bg1"/>
                </a:solidFill>
                <a:latin typeface="Alata" pitchFamily="2" charset="0"/>
                <a:cs typeface="Alata" pitchFamily="2" charset="0"/>
              </a:rPr>
              <a:t>Every 1000 Cases (Childs)</a:t>
            </a:r>
          </a:p>
        </c:rich>
      </c:tx>
      <c:overlay val="0"/>
      <c:spPr>
        <a:noFill/>
        <a:ln>
          <a:noFill/>
        </a:ln>
        <a:effectLst/>
      </c:spPr>
      <c:txPr>
        <a:bodyPr rot="0" spcFirstLastPara="1" vertOverflow="ellipsis" vert="horz" wrap="square" anchor="ctr" anchorCtr="1"/>
        <a:lstStyle/>
        <a:p>
          <a:pPr>
            <a:defRPr sz="2200" b="1" i="0" u="none" strike="noStrike" kern="1200" baseline="0">
              <a:ln>
                <a:solidFill>
                  <a:schemeClr val="bg1"/>
                </a:solidFill>
              </a:ln>
              <a:solidFill>
                <a:schemeClr val="bg1"/>
              </a:solidFill>
              <a:latin typeface="Alata" pitchFamily="2" charset="0"/>
              <a:ea typeface="+mn-ea"/>
              <a:cs typeface="Alata" pitchFamily="2" charset="0"/>
            </a:defRPr>
          </a:pPr>
          <a:endParaRPr lang="it-IT"/>
        </a:p>
      </c:txPr>
    </c:title>
    <c:autoTitleDeleted val="0"/>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rgbClr val="0C394E">
            <a:alpha val="39000"/>
          </a:srgbClr>
        </a:solid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it-IT"/>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bg1"/>
                </a:solidFill>
              </a:rPr>
              <a:t>Yolo v26</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6740853795486697E-2"/>
          <c:y val="0.15925647787635755"/>
          <c:w val="0.88983509691498086"/>
          <c:h val="0.74313062620933301"/>
        </c:manualLayout>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Pt>
            <c:idx val="1"/>
            <c:invertIfNegative val="0"/>
            <c:bubble3D val="0"/>
            <c:spPr>
              <a:solidFill>
                <a:srgbClr val="16A65E"/>
              </a:solidFill>
              <a:ln>
                <a:noFill/>
              </a:ln>
              <a:effectLst/>
            </c:spPr>
            <c:extLst>
              <c:ext xmlns:c16="http://schemas.microsoft.com/office/drawing/2014/chart" uri="{C3380CC4-5D6E-409C-BE32-E72D297353CC}">
                <c16:uniqueId val="{00000003-8AF1-4FFB-87D9-97218444CB5A}"/>
              </c:ext>
            </c:extLst>
          </c:dPt>
          <c:dPt>
            <c:idx val="2"/>
            <c:invertIfNegative val="0"/>
            <c:bubble3D val="0"/>
            <c:spPr>
              <a:solidFill>
                <a:srgbClr val="FF9900"/>
              </a:solidFill>
              <a:ln>
                <a:noFill/>
              </a:ln>
              <a:effectLst/>
            </c:spPr>
            <c:extLst>
              <c:ext xmlns:c16="http://schemas.microsoft.com/office/drawing/2014/chart" uri="{C3380CC4-5D6E-409C-BE32-E72D297353CC}">
                <c16:uniqueId val="{00000004-8AF1-4FFB-87D9-97218444CB5A}"/>
              </c:ext>
            </c:extLst>
          </c:dPt>
          <c:dLbls>
            <c:dLbl>
              <c:idx val="0"/>
              <c:layout>
                <c:manualLayout>
                  <c:x val="-2.1455391875130295E-3"/>
                  <c:y val="-2.36536446568039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AF1-4FFB-87D9-97218444CB5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Foglio1!$C$2:$C$4</c:f>
                <c:numCache>
                  <c:formatCode>General</c:formatCode>
                  <c:ptCount val="3"/>
                  <c:pt idx="0">
                    <c:v>1.6000000000000001E-3</c:v>
                  </c:pt>
                  <c:pt idx="1">
                    <c:v>5.5999999999999999E-3</c:v>
                  </c:pt>
                  <c:pt idx="2">
                    <c:v>0.1177</c:v>
                  </c:pt>
                </c:numCache>
              </c:numRef>
            </c:plus>
            <c:minus>
              <c:numRef>
                <c:f>Foglio1!$C$2:$C$4</c:f>
                <c:numCache>
                  <c:formatCode>General</c:formatCode>
                  <c:ptCount val="3"/>
                  <c:pt idx="0">
                    <c:v>1.6000000000000001E-3</c:v>
                  </c:pt>
                  <c:pt idx="1">
                    <c:v>5.5999999999999999E-3</c:v>
                  </c:pt>
                  <c:pt idx="2">
                    <c:v>0.1177</c:v>
                  </c:pt>
                </c:numCache>
              </c:numRef>
            </c:minus>
            <c:spPr>
              <a:noFill/>
              <a:ln w="15875" cap="flat" cmpd="sng" algn="ctr">
                <a:solidFill>
                  <a:srgbClr val="FF0000"/>
                </a:solidFill>
                <a:round/>
              </a:ln>
              <a:effectLst/>
            </c:spPr>
          </c:errBars>
          <c:cat>
            <c:strRef>
              <c:f>Foglio1!$A$2:$A$4</c:f>
              <c:strCache>
                <c:ptCount val="3"/>
                <c:pt idx="0">
                  <c:v>Nano 480</c:v>
                </c:pt>
                <c:pt idx="1">
                  <c:v>Nano 640</c:v>
                </c:pt>
                <c:pt idx="2">
                  <c:v>Small 640</c:v>
                </c:pt>
              </c:strCache>
            </c:strRef>
          </c:cat>
          <c:val>
            <c:numRef>
              <c:f>Foglio1!$B$2:$B$4</c:f>
              <c:numCache>
                <c:formatCode>0.0000</c:formatCode>
                <c:ptCount val="3"/>
                <c:pt idx="0">
                  <c:v>0.80479999999999996</c:v>
                </c:pt>
                <c:pt idx="1">
                  <c:v>1.4342999999999999</c:v>
                </c:pt>
                <c:pt idx="2">
                  <c:v>5.2359</c:v>
                </c:pt>
              </c:numCache>
            </c:numRef>
          </c:val>
          <c:extLst>
            <c:ext xmlns:c16="http://schemas.microsoft.com/office/drawing/2014/chart" uri="{C3380CC4-5D6E-409C-BE32-E72D297353CC}">
              <c16:uniqueId val="{00000000-8AF1-4FFB-87D9-97218444CB5A}"/>
            </c:ext>
          </c:extLst>
        </c:ser>
        <c:dLbls>
          <c:showLegendKey val="0"/>
          <c:showVal val="0"/>
          <c:showCatName val="0"/>
          <c:showSerName val="0"/>
          <c:showPercent val="0"/>
          <c:showBubbleSize val="0"/>
        </c:dLbls>
        <c:gapWidth val="219"/>
        <c:overlap val="-27"/>
        <c:axId val="1335684384"/>
        <c:axId val="1335683904"/>
      </c:barChart>
      <c:catAx>
        <c:axId val="1335684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it-IT"/>
          </a:p>
        </c:txPr>
        <c:crossAx val="1335683904"/>
        <c:crosses val="autoZero"/>
        <c:auto val="1"/>
        <c:lblAlgn val="ctr"/>
        <c:lblOffset val="100"/>
        <c:noMultiLvlLbl val="0"/>
      </c:catAx>
      <c:valAx>
        <c:axId val="133568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it-IT" sz="1400" dirty="0">
                    <a:solidFill>
                      <a:schemeClr val="bg1"/>
                    </a:solidFill>
                  </a:rPr>
                  <a:t>Time[s]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it-IT"/>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it-IT"/>
          </a:p>
        </c:txPr>
        <c:crossAx val="133568438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740853795486697E-2"/>
          <c:y val="0.15925647787635755"/>
          <c:w val="0.88983509691498086"/>
          <c:h val="0.74313062620933301"/>
        </c:manualLayout>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Pt>
            <c:idx val="1"/>
            <c:invertIfNegative val="0"/>
            <c:bubble3D val="0"/>
            <c:spPr>
              <a:solidFill>
                <a:srgbClr val="16A65E"/>
              </a:solidFill>
              <a:ln>
                <a:noFill/>
              </a:ln>
              <a:effectLst/>
            </c:spPr>
            <c:extLst>
              <c:ext xmlns:c16="http://schemas.microsoft.com/office/drawing/2014/chart" uri="{C3380CC4-5D6E-409C-BE32-E72D297353CC}">
                <c16:uniqueId val="{00000001-EB63-418A-B8CE-C808DEF95F03}"/>
              </c:ext>
            </c:extLst>
          </c:dPt>
          <c:dPt>
            <c:idx val="2"/>
            <c:invertIfNegative val="0"/>
            <c:bubble3D val="0"/>
            <c:spPr>
              <a:solidFill>
                <a:srgbClr val="FF9900"/>
              </a:solidFill>
              <a:ln>
                <a:noFill/>
              </a:ln>
              <a:effectLst/>
            </c:spPr>
            <c:extLst>
              <c:ext xmlns:c16="http://schemas.microsoft.com/office/drawing/2014/chart" uri="{C3380CC4-5D6E-409C-BE32-E72D297353CC}">
                <c16:uniqueId val="{00000003-EB63-418A-B8CE-C808DEF95F03}"/>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Foglio1!$C$2:$C$4</c:f>
                <c:numCache>
                  <c:formatCode>General</c:formatCode>
                  <c:ptCount val="3"/>
                  <c:pt idx="0">
                    <c:v>3.0000000000000001E-3</c:v>
                  </c:pt>
                  <c:pt idx="1">
                    <c:v>5.0000000000000001E-3</c:v>
                  </c:pt>
                  <c:pt idx="2">
                    <c:v>1E-3</c:v>
                  </c:pt>
                </c:numCache>
              </c:numRef>
            </c:plus>
            <c:minus>
              <c:numRef>
                <c:f>Foglio1!$C$2:$C$4</c:f>
                <c:numCache>
                  <c:formatCode>General</c:formatCode>
                  <c:ptCount val="3"/>
                  <c:pt idx="0">
                    <c:v>3.0000000000000001E-3</c:v>
                  </c:pt>
                  <c:pt idx="1">
                    <c:v>5.0000000000000001E-3</c:v>
                  </c:pt>
                  <c:pt idx="2">
                    <c:v>1E-3</c:v>
                  </c:pt>
                </c:numCache>
              </c:numRef>
            </c:minus>
            <c:spPr>
              <a:noFill/>
              <a:ln w="15875" cap="flat" cmpd="sng" algn="ctr">
                <a:solidFill>
                  <a:srgbClr val="FF0000"/>
                </a:solidFill>
                <a:round/>
              </a:ln>
              <a:effectLst/>
            </c:spPr>
          </c:errBars>
          <c:cat>
            <c:strRef>
              <c:f>Foglio1!$A$2:$A$4</c:f>
              <c:strCache>
                <c:ptCount val="3"/>
                <c:pt idx="0">
                  <c:v>MFCC+SVM</c:v>
                </c:pt>
                <c:pt idx="1">
                  <c:v>CNN+Spectrogram</c:v>
                </c:pt>
                <c:pt idx="2">
                  <c:v>YAMNet</c:v>
                </c:pt>
              </c:strCache>
            </c:strRef>
          </c:cat>
          <c:val>
            <c:numRef>
              <c:f>Foglio1!$B$2:$B$4</c:f>
              <c:numCache>
                <c:formatCode>0.0000</c:formatCode>
                <c:ptCount val="3"/>
                <c:pt idx="0">
                  <c:v>1.7500000000000002E-2</c:v>
                </c:pt>
                <c:pt idx="1">
                  <c:v>2.06E-2</c:v>
                </c:pt>
                <c:pt idx="2">
                  <c:v>0.02</c:v>
                </c:pt>
              </c:numCache>
            </c:numRef>
          </c:val>
          <c:extLst>
            <c:ext xmlns:c16="http://schemas.microsoft.com/office/drawing/2014/chart" uri="{C3380CC4-5D6E-409C-BE32-E72D297353CC}">
              <c16:uniqueId val="{00000004-EB63-418A-B8CE-C808DEF95F03}"/>
            </c:ext>
          </c:extLst>
        </c:ser>
        <c:dLbls>
          <c:showLegendKey val="0"/>
          <c:showVal val="0"/>
          <c:showCatName val="0"/>
          <c:showSerName val="0"/>
          <c:showPercent val="0"/>
          <c:showBubbleSize val="0"/>
        </c:dLbls>
        <c:gapWidth val="219"/>
        <c:overlap val="-27"/>
        <c:axId val="1335684384"/>
        <c:axId val="1335683904"/>
      </c:barChart>
      <c:catAx>
        <c:axId val="1335684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it-IT"/>
          </a:p>
        </c:txPr>
        <c:crossAx val="1335683904"/>
        <c:crosses val="autoZero"/>
        <c:auto val="1"/>
        <c:lblAlgn val="ctr"/>
        <c:lblOffset val="100"/>
        <c:noMultiLvlLbl val="0"/>
      </c:catAx>
      <c:valAx>
        <c:axId val="133568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it-IT" sz="1400" dirty="0">
                    <a:solidFill>
                      <a:schemeClr val="bg1"/>
                    </a:solidFill>
                  </a:rPr>
                  <a:t>Time[s]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it-IT"/>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it-IT"/>
          </a:p>
        </c:txPr>
        <c:crossAx val="133568438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A4167C-8FB5-4778-A652-FF57352FF4B3}" type="datetimeFigureOut">
              <a:rPr lang="it-IT" smtClean="0"/>
              <a:t>22/02/2026</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818FBD-5721-459D-96E2-9D7F07CD3101}" type="slidenum">
              <a:rPr lang="it-IT" smtClean="0"/>
              <a:t>‹N›</a:t>
            </a:fld>
            <a:endParaRPr lang="it-IT" dirty="0"/>
          </a:p>
        </p:txBody>
      </p:sp>
    </p:spTree>
    <p:extLst>
      <p:ext uri="{BB962C8B-B14F-4D97-AF65-F5344CB8AC3E}">
        <p14:creationId xmlns:p14="http://schemas.microsoft.com/office/powerpoint/2010/main" val="207710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6818FBD-5721-459D-96E2-9D7F07CD3101}" type="slidenum">
              <a:rPr lang="it-IT" smtClean="0"/>
              <a:t>32</a:t>
            </a:fld>
            <a:endParaRPr lang="it-IT" dirty="0"/>
          </a:p>
        </p:txBody>
      </p:sp>
    </p:spTree>
    <p:extLst>
      <p:ext uri="{BB962C8B-B14F-4D97-AF65-F5344CB8AC3E}">
        <p14:creationId xmlns:p14="http://schemas.microsoft.com/office/powerpoint/2010/main" val="359073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EBE6FD-7CF7-EDF7-F0C4-A1FD4F6D306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C4EC7C1-D795-D942-274A-C725334558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D6D4AA1-EB81-F4FC-6D1C-61DA06EEC3AC}"/>
              </a:ext>
            </a:extLst>
          </p:cNvPr>
          <p:cNvSpPr>
            <a:spLocks noGrp="1"/>
          </p:cNvSpPr>
          <p:nvPr>
            <p:ph type="dt" sz="half" idx="10"/>
          </p:nvPr>
        </p:nvSpPr>
        <p:spPr/>
        <p:txBody>
          <a:bodyPr/>
          <a:lstStyle/>
          <a:p>
            <a:fld id="{39547221-024F-431C-B18E-3D58212B95C4}" type="datetimeFigureOut">
              <a:rPr lang="it-IT" smtClean="0"/>
              <a:t>22/02/2026</a:t>
            </a:fld>
            <a:endParaRPr lang="it-IT" dirty="0"/>
          </a:p>
        </p:txBody>
      </p:sp>
      <p:sp>
        <p:nvSpPr>
          <p:cNvPr id="5" name="Segnaposto piè di pagina 4">
            <a:extLst>
              <a:ext uri="{FF2B5EF4-FFF2-40B4-BE49-F238E27FC236}">
                <a16:creationId xmlns:a16="http://schemas.microsoft.com/office/drawing/2014/main" id="{6EAED5CC-E819-3ED1-647D-168867829C1C}"/>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6EA40F0C-C527-56BE-93F4-FD5F02D654A3}"/>
              </a:ext>
            </a:extLst>
          </p:cNvPr>
          <p:cNvSpPr>
            <a:spLocks noGrp="1"/>
          </p:cNvSpPr>
          <p:nvPr>
            <p:ph type="sldNum" sz="quarter" idx="12"/>
          </p:nvPr>
        </p:nvSpPr>
        <p:spPr/>
        <p:txBody>
          <a:bodyPr/>
          <a:lstStyle/>
          <a:p>
            <a:fld id="{5D02EF7F-A04C-40CA-8D1F-1EB53543C8C4}" type="slidenum">
              <a:rPr lang="it-IT" smtClean="0"/>
              <a:t>‹N›</a:t>
            </a:fld>
            <a:endParaRPr lang="it-IT" dirty="0"/>
          </a:p>
        </p:txBody>
      </p:sp>
    </p:spTree>
    <p:extLst>
      <p:ext uri="{BB962C8B-B14F-4D97-AF65-F5344CB8AC3E}">
        <p14:creationId xmlns:p14="http://schemas.microsoft.com/office/powerpoint/2010/main" val="520628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102DD-DE98-B100-D543-2734646C470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D02382F-4F95-9B6F-5C75-644A9068902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DE0130A-3E23-B48C-7E61-69F12AE1DD19}"/>
              </a:ext>
            </a:extLst>
          </p:cNvPr>
          <p:cNvSpPr>
            <a:spLocks noGrp="1"/>
          </p:cNvSpPr>
          <p:nvPr>
            <p:ph type="dt" sz="half" idx="10"/>
          </p:nvPr>
        </p:nvSpPr>
        <p:spPr/>
        <p:txBody>
          <a:bodyPr/>
          <a:lstStyle/>
          <a:p>
            <a:fld id="{39547221-024F-431C-B18E-3D58212B95C4}" type="datetimeFigureOut">
              <a:rPr lang="it-IT" smtClean="0"/>
              <a:t>22/02/2026</a:t>
            </a:fld>
            <a:endParaRPr lang="it-IT" dirty="0"/>
          </a:p>
        </p:txBody>
      </p:sp>
      <p:sp>
        <p:nvSpPr>
          <p:cNvPr id="5" name="Segnaposto piè di pagina 4">
            <a:extLst>
              <a:ext uri="{FF2B5EF4-FFF2-40B4-BE49-F238E27FC236}">
                <a16:creationId xmlns:a16="http://schemas.microsoft.com/office/drawing/2014/main" id="{48D3763B-01B5-4D9F-1496-16A3A184FD7C}"/>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7D9C95F6-0053-E64E-BC92-CD616C23AD77}"/>
              </a:ext>
            </a:extLst>
          </p:cNvPr>
          <p:cNvSpPr>
            <a:spLocks noGrp="1"/>
          </p:cNvSpPr>
          <p:nvPr>
            <p:ph type="sldNum" sz="quarter" idx="12"/>
          </p:nvPr>
        </p:nvSpPr>
        <p:spPr/>
        <p:txBody>
          <a:bodyPr/>
          <a:lstStyle/>
          <a:p>
            <a:fld id="{5D02EF7F-A04C-40CA-8D1F-1EB53543C8C4}" type="slidenum">
              <a:rPr lang="it-IT" smtClean="0"/>
              <a:t>‹N›</a:t>
            </a:fld>
            <a:endParaRPr lang="it-IT" dirty="0"/>
          </a:p>
        </p:txBody>
      </p:sp>
    </p:spTree>
    <p:extLst>
      <p:ext uri="{BB962C8B-B14F-4D97-AF65-F5344CB8AC3E}">
        <p14:creationId xmlns:p14="http://schemas.microsoft.com/office/powerpoint/2010/main" val="3239376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bg>
      <p:bgPr>
        <a:solidFill>
          <a:srgbClr val="FFFFFF"/>
        </a:solidFill>
        <a:effectLst/>
      </p:bgPr>
    </p:bg>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4DEDCCE-4EE0-B001-D604-3B77A28703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64FDE56-C645-FF20-731E-511E5197DAF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948DB8F-6482-6455-EF39-7DAC4873DE7D}"/>
              </a:ext>
            </a:extLst>
          </p:cNvPr>
          <p:cNvSpPr>
            <a:spLocks noGrp="1"/>
          </p:cNvSpPr>
          <p:nvPr>
            <p:ph type="dt" sz="half" idx="10"/>
          </p:nvPr>
        </p:nvSpPr>
        <p:spPr/>
        <p:txBody>
          <a:bodyPr/>
          <a:lstStyle/>
          <a:p>
            <a:fld id="{39547221-024F-431C-B18E-3D58212B95C4}" type="datetimeFigureOut">
              <a:rPr lang="it-IT" smtClean="0"/>
              <a:t>22/02/2026</a:t>
            </a:fld>
            <a:endParaRPr lang="it-IT" dirty="0"/>
          </a:p>
        </p:txBody>
      </p:sp>
      <p:sp>
        <p:nvSpPr>
          <p:cNvPr id="5" name="Segnaposto piè di pagina 4">
            <a:extLst>
              <a:ext uri="{FF2B5EF4-FFF2-40B4-BE49-F238E27FC236}">
                <a16:creationId xmlns:a16="http://schemas.microsoft.com/office/drawing/2014/main" id="{4D818EAE-E8E6-7CCC-FA00-578F54BC5356}"/>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5BB2030F-0950-5329-CAB8-456E2A89BBFC}"/>
              </a:ext>
            </a:extLst>
          </p:cNvPr>
          <p:cNvSpPr>
            <a:spLocks noGrp="1"/>
          </p:cNvSpPr>
          <p:nvPr>
            <p:ph type="sldNum" sz="quarter" idx="12"/>
          </p:nvPr>
        </p:nvSpPr>
        <p:spPr/>
        <p:txBody>
          <a:bodyPr/>
          <a:lstStyle/>
          <a:p>
            <a:fld id="{5D02EF7F-A04C-40CA-8D1F-1EB53543C8C4}" type="slidenum">
              <a:rPr lang="it-IT" smtClean="0"/>
              <a:t>‹N›</a:t>
            </a:fld>
            <a:endParaRPr lang="it-IT" dirty="0"/>
          </a:p>
        </p:txBody>
      </p:sp>
    </p:spTree>
    <p:extLst>
      <p:ext uri="{BB962C8B-B14F-4D97-AF65-F5344CB8AC3E}">
        <p14:creationId xmlns:p14="http://schemas.microsoft.com/office/powerpoint/2010/main" val="1823944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4DD8DC-2017-F728-CC73-9D62E1C3F6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48058D-E79E-948E-ABFD-BEEE3C7E1A1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35D55DB-43FB-AD6F-30E9-A1A024B03AB6}"/>
              </a:ext>
            </a:extLst>
          </p:cNvPr>
          <p:cNvSpPr>
            <a:spLocks noGrp="1"/>
          </p:cNvSpPr>
          <p:nvPr>
            <p:ph type="dt" sz="half" idx="10"/>
          </p:nvPr>
        </p:nvSpPr>
        <p:spPr/>
        <p:txBody>
          <a:bodyPr/>
          <a:lstStyle/>
          <a:p>
            <a:fld id="{39547221-024F-431C-B18E-3D58212B95C4}" type="datetimeFigureOut">
              <a:rPr lang="it-IT" smtClean="0"/>
              <a:t>22/02/2026</a:t>
            </a:fld>
            <a:endParaRPr lang="it-IT" dirty="0"/>
          </a:p>
        </p:txBody>
      </p:sp>
      <p:sp>
        <p:nvSpPr>
          <p:cNvPr id="5" name="Segnaposto piè di pagina 4">
            <a:extLst>
              <a:ext uri="{FF2B5EF4-FFF2-40B4-BE49-F238E27FC236}">
                <a16:creationId xmlns:a16="http://schemas.microsoft.com/office/drawing/2014/main" id="{473C62D0-6D8E-34E4-AD92-9FD1DE2D2C62}"/>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CD2CCBBA-3BD4-1E20-B554-4B1DB1DBDB64}"/>
              </a:ext>
            </a:extLst>
          </p:cNvPr>
          <p:cNvSpPr>
            <a:spLocks noGrp="1"/>
          </p:cNvSpPr>
          <p:nvPr>
            <p:ph type="sldNum" sz="quarter" idx="12"/>
          </p:nvPr>
        </p:nvSpPr>
        <p:spPr/>
        <p:txBody>
          <a:bodyPr/>
          <a:lstStyle/>
          <a:p>
            <a:fld id="{5D02EF7F-A04C-40CA-8D1F-1EB53543C8C4}" type="slidenum">
              <a:rPr lang="it-IT" smtClean="0"/>
              <a:t>‹N›</a:t>
            </a:fld>
            <a:endParaRPr lang="it-IT" dirty="0"/>
          </a:p>
        </p:txBody>
      </p:sp>
    </p:spTree>
    <p:extLst>
      <p:ext uri="{BB962C8B-B14F-4D97-AF65-F5344CB8AC3E}">
        <p14:creationId xmlns:p14="http://schemas.microsoft.com/office/powerpoint/2010/main" val="3426021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5A0E32-E9D9-F54F-5BDF-0A02F76FFED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53E429A-47C7-6E7C-4E17-AEAB0603B2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F4DB83B-4B8A-650D-36CB-A0A8A037CF27}"/>
              </a:ext>
            </a:extLst>
          </p:cNvPr>
          <p:cNvSpPr>
            <a:spLocks noGrp="1"/>
          </p:cNvSpPr>
          <p:nvPr>
            <p:ph type="dt" sz="half" idx="10"/>
          </p:nvPr>
        </p:nvSpPr>
        <p:spPr/>
        <p:txBody>
          <a:bodyPr/>
          <a:lstStyle/>
          <a:p>
            <a:fld id="{39547221-024F-431C-B18E-3D58212B95C4}" type="datetimeFigureOut">
              <a:rPr lang="it-IT" smtClean="0"/>
              <a:t>22/02/2026</a:t>
            </a:fld>
            <a:endParaRPr lang="it-IT" dirty="0"/>
          </a:p>
        </p:txBody>
      </p:sp>
      <p:sp>
        <p:nvSpPr>
          <p:cNvPr id="5" name="Segnaposto piè di pagina 4">
            <a:extLst>
              <a:ext uri="{FF2B5EF4-FFF2-40B4-BE49-F238E27FC236}">
                <a16:creationId xmlns:a16="http://schemas.microsoft.com/office/drawing/2014/main" id="{4B503FF9-C41F-FA04-C45B-2C298731BB5D}"/>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BBEF6736-F757-9322-9454-71BD0BE7CB1C}"/>
              </a:ext>
            </a:extLst>
          </p:cNvPr>
          <p:cNvSpPr>
            <a:spLocks noGrp="1"/>
          </p:cNvSpPr>
          <p:nvPr>
            <p:ph type="sldNum" sz="quarter" idx="12"/>
          </p:nvPr>
        </p:nvSpPr>
        <p:spPr/>
        <p:txBody>
          <a:bodyPr/>
          <a:lstStyle/>
          <a:p>
            <a:fld id="{5D02EF7F-A04C-40CA-8D1F-1EB53543C8C4}" type="slidenum">
              <a:rPr lang="it-IT" smtClean="0"/>
              <a:t>‹N›</a:t>
            </a:fld>
            <a:endParaRPr lang="it-IT" dirty="0"/>
          </a:p>
        </p:txBody>
      </p:sp>
    </p:spTree>
    <p:extLst>
      <p:ext uri="{BB962C8B-B14F-4D97-AF65-F5344CB8AC3E}">
        <p14:creationId xmlns:p14="http://schemas.microsoft.com/office/powerpoint/2010/main" val="3282178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E04AA6-D17E-C556-0C4F-989EC1DF04B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28C86E3-4D4B-0AC4-3921-14906DB19B7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15F6D00-9BB1-FAB7-B8A4-F024C32B00BA}"/>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97A46A7-7E59-1A6E-E004-D4171F550733}"/>
              </a:ext>
            </a:extLst>
          </p:cNvPr>
          <p:cNvSpPr>
            <a:spLocks noGrp="1"/>
          </p:cNvSpPr>
          <p:nvPr>
            <p:ph type="dt" sz="half" idx="10"/>
          </p:nvPr>
        </p:nvSpPr>
        <p:spPr/>
        <p:txBody>
          <a:bodyPr/>
          <a:lstStyle/>
          <a:p>
            <a:fld id="{39547221-024F-431C-B18E-3D58212B95C4}" type="datetimeFigureOut">
              <a:rPr lang="it-IT" smtClean="0"/>
              <a:t>22/02/2026</a:t>
            </a:fld>
            <a:endParaRPr lang="it-IT" dirty="0"/>
          </a:p>
        </p:txBody>
      </p:sp>
      <p:sp>
        <p:nvSpPr>
          <p:cNvPr id="6" name="Segnaposto piè di pagina 5">
            <a:extLst>
              <a:ext uri="{FF2B5EF4-FFF2-40B4-BE49-F238E27FC236}">
                <a16:creationId xmlns:a16="http://schemas.microsoft.com/office/drawing/2014/main" id="{CA9F9598-2B37-5A4E-6320-0768204D6998}"/>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107A6D2D-8A78-7BB1-44FF-7DD44F95CF47}"/>
              </a:ext>
            </a:extLst>
          </p:cNvPr>
          <p:cNvSpPr>
            <a:spLocks noGrp="1"/>
          </p:cNvSpPr>
          <p:nvPr>
            <p:ph type="sldNum" sz="quarter" idx="12"/>
          </p:nvPr>
        </p:nvSpPr>
        <p:spPr/>
        <p:txBody>
          <a:bodyPr/>
          <a:lstStyle/>
          <a:p>
            <a:fld id="{5D02EF7F-A04C-40CA-8D1F-1EB53543C8C4}" type="slidenum">
              <a:rPr lang="it-IT" smtClean="0"/>
              <a:t>‹N›</a:t>
            </a:fld>
            <a:endParaRPr lang="it-IT" dirty="0"/>
          </a:p>
        </p:txBody>
      </p:sp>
    </p:spTree>
    <p:extLst>
      <p:ext uri="{BB962C8B-B14F-4D97-AF65-F5344CB8AC3E}">
        <p14:creationId xmlns:p14="http://schemas.microsoft.com/office/powerpoint/2010/main" val="1141395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9AE394-2057-1A23-C024-986F5354F4D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B80D6FB-63B1-1586-1315-4A9FD2C29C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C0F4AF4-5602-7143-CE7B-34830DDBAC5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25994EC-A37F-A74E-35DA-CE5AC3D0B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6B2A781-7F4A-954B-CFF1-FBAC41C2C73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0F10764-701B-4E33-41E1-5783A739032D}"/>
              </a:ext>
            </a:extLst>
          </p:cNvPr>
          <p:cNvSpPr>
            <a:spLocks noGrp="1"/>
          </p:cNvSpPr>
          <p:nvPr>
            <p:ph type="dt" sz="half" idx="10"/>
          </p:nvPr>
        </p:nvSpPr>
        <p:spPr/>
        <p:txBody>
          <a:bodyPr/>
          <a:lstStyle/>
          <a:p>
            <a:fld id="{39547221-024F-431C-B18E-3D58212B95C4}" type="datetimeFigureOut">
              <a:rPr lang="it-IT" smtClean="0"/>
              <a:t>22/02/2026</a:t>
            </a:fld>
            <a:endParaRPr lang="it-IT" dirty="0"/>
          </a:p>
        </p:txBody>
      </p:sp>
      <p:sp>
        <p:nvSpPr>
          <p:cNvPr id="8" name="Segnaposto piè di pagina 7">
            <a:extLst>
              <a:ext uri="{FF2B5EF4-FFF2-40B4-BE49-F238E27FC236}">
                <a16:creationId xmlns:a16="http://schemas.microsoft.com/office/drawing/2014/main" id="{2FD7D01C-866B-4A1D-3046-3B666D7E1B05}"/>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D853DF37-C7D1-10AA-1773-A289C3B37032}"/>
              </a:ext>
            </a:extLst>
          </p:cNvPr>
          <p:cNvSpPr>
            <a:spLocks noGrp="1"/>
          </p:cNvSpPr>
          <p:nvPr>
            <p:ph type="sldNum" sz="quarter" idx="12"/>
          </p:nvPr>
        </p:nvSpPr>
        <p:spPr/>
        <p:txBody>
          <a:bodyPr/>
          <a:lstStyle/>
          <a:p>
            <a:fld id="{5D02EF7F-A04C-40CA-8D1F-1EB53543C8C4}" type="slidenum">
              <a:rPr lang="it-IT" smtClean="0"/>
              <a:t>‹N›</a:t>
            </a:fld>
            <a:endParaRPr lang="it-IT" dirty="0"/>
          </a:p>
        </p:txBody>
      </p:sp>
    </p:spTree>
    <p:extLst>
      <p:ext uri="{BB962C8B-B14F-4D97-AF65-F5344CB8AC3E}">
        <p14:creationId xmlns:p14="http://schemas.microsoft.com/office/powerpoint/2010/main" val="2096274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406DD1-9239-8F5E-D78B-764425D3AAA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0AF33DA-2820-183D-8B61-21DFE0D57B11}"/>
              </a:ext>
            </a:extLst>
          </p:cNvPr>
          <p:cNvSpPr>
            <a:spLocks noGrp="1"/>
          </p:cNvSpPr>
          <p:nvPr>
            <p:ph type="dt" sz="half" idx="10"/>
          </p:nvPr>
        </p:nvSpPr>
        <p:spPr/>
        <p:txBody>
          <a:bodyPr/>
          <a:lstStyle/>
          <a:p>
            <a:fld id="{39547221-024F-431C-B18E-3D58212B95C4}" type="datetimeFigureOut">
              <a:rPr lang="it-IT" smtClean="0"/>
              <a:t>22/02/2026</a:t>
            </a:fld>
            <a:endParaRPr lang="it-IT" dirty="0"/>
          </a:p>
        </p:txBody>
      </p:sp>
      <p:sp>
        <p:nvSpPr>
          <p:cNvPr id="4" name="Segnaposto piè di pagina 3">
            <a:extLst>
              <a:ext uri="{FF2B5EF4-FFF2-40B4-BE49-F238E27FC236}">
                <a16:creationId xmlns:a16="http://schemas.microsoft.com/office/drawing/2014/main" id="{D5B7B90F-CA78-3CC6-0023-F1EAECF50922}"/>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AD0A8018-C549-7ACA-DB76-8608E9B18D65}"/>
              </a:ext>
            </a:extLst>
          </p:cNvPr>
          <p:cNvSpPr>
            <a:spLocks noGrp="1"/>
          </p:cNvSpPr>
          <p:nvPr>
            <p:ph type="sldNum" sz="quarter" idx="12"/>
          </p:nvPr>
        </p:nvSpPr>
        <p:spPr/>
        <p:txBody>
          <a:bodyPr/>
          <a:lstStyle/>
          <a:p>
            <a:fld id="{5D02EF7F-A04C-40CA-8D1F-1EB53543C8C4}" type="slidenum">
              <a:rPr lang="it-IT" smtClean="0"/>
              <a:t>‹N›</a:t>
            </a:fld>
            <a:endParaRPr lang="it-IT" dirty="0"/>
          </a:p>
        </p:txBody>
      </p:sp>
    </p:spTree>
    <p:extLst>
      <p:ext uri="{BB962C8B-B14F-4D97-AF65-F5344CB8AC3E}">
        <p14:creationId xmlns:p14="http://schemas.microsoft.com/office/powerpoint/2010/main" val="206618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bg>
      <p:bgPr>
        <a:solidFill>
          <a:srgbClr val="FFFFFF"/>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4C2FCF3-3AFC-D624-6163-1E57E5C46C5B}"/>
              </a:ext>
            </a:extLst>
          </p:cNvPr>
          <p:cNvSpPr>
            <a:spLocks noGrp="1"/>
          </p:cNvSpPr>
          <p:nvPr>
            <p:ph type="dt" sz="half" idx="10"/>
          </p:nvPr>
        </p:nvSpPr>
        <p:spPr/>
        <p:txBody>
          <a:bodyPr/>
          <a:lstStyle/>
          <a:p>
            <a:fld id="{39547221-024F-431C-B18E-3D58212B95C4}" type="datetimeFigureOut">
              <a:rPr lang="it-IT" smtClean="0"/>
              <a:t>22/02/2026</a:t>
            </a:fld>
            <a:endParaRPr lang="it-IT" dirty="0"/>
          </a:p>
        </p:txBody>
      </p:sp>
      <p:sp>
        <p:nvSpPr>
          <p:cNvPr id="3" name="Segnaposto piè di pagina 2">
            <a:extLst>
              <a:ext uri="{FF2B5EF4-FFF2-40B4-BE49-F238E27FC236}">
                <a16:creationId xmlns:a16="http://schemas.microsoft.com/office/drawing/2014/main" id="{3D898D11-5505-DCD0-D484-19646613583C}"/>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2B33255E-52F8-6106-F626-F2CEF2AA7505}"/>
              </a:ext>
            </a:extLst>
          </p:cNvPr>
          <p:cNvSpPr>
            <a:spLocks noGrp="1"/>
          </p:cNvSpPr>
          <p:nvPr>
            <p:ph type="sldNum" sz="quarter" idx="12"/>
          </p:nvPr>
        </p:nvSpPr>
        <p:spPr/>
        <p:txBody>
          <a:bodyPr/>
          <a:lstStyle/>
          <a:p>
            <a:fld id="{5D02EF7F-A04C-40CA-8D1F-1EB53543C8C4}" type="slidenum">
              <a:rPr lang="it-IT" smtClean="0"/>
              <a:t>‹N›</a:t>
            </a:fld>
            <a:endParaRPr lang="it-IT" dirty="0"/>
          </a:p>
        </p:txBody>
      </p:sp>
    </p:spTree>
    <p:extLst>
      <p:ext uri="{BB962C8B-B14F-4D97-AF65-F5344CB8AC3E}">
        <p14:creationId xmlns:p14="http://schemas.microsoft.com/office/powerpoint/2010/main" val="1895034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D4EE73-CC02-F5B6-10E0-6CE95EFAA79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BB0DC73-BDAE-C15D-EFE1-BFE3BBF85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56D2712-5712-84B4-A88E-D8B142F0F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1931094-D5A8-5D7A-4EE1-C72CAF8F7F02}"/>
              </a:ext>
            </a:extLst>
          </p:cNvPr>
          <p:cNvSpPr>
            <a:spLocks noGrp="1"/>
          </p:cNvSpPr>
          <p:nvPr>
            <p:ph type="dt" sz="half" idx="10"/>
          </p:nvPr>
        </p:nvSpPr>
        <p:spPr/>
        <p:txBody>
          <a:bodyPr/>
          <a:lstStyle/>
          <a:p>
            <a:fld id="{39547221-024F-431C-B18E-3D58212B95C4}" type="datetimeFigureOut">
              <a:rPr lang="it-IT" smtClean="0"/>
              <a:t>22/02/2026</a:t>
            </a:fld>
            <a:endParaRPr lang="it-IT" dirty="0"/>
          </a:p>
        </p:txBody>
      </p:sp>
      <p:sp>
        <p:nvSpPr>
          <p:cNvPr id="6" name="Segnaposto piè di pagina 5">
            <a:extLst>
              <a:ext uri="{FF2B5EF4-FFF2-40B4-BE49-F238E27FC236}">
                <a16:creationId xmlns:a16="http://schemas.microsoft.com/office/drawing/2014/main" id="{04C6D8AC-9B3B-4195-7E42-4408FFE19773}"/>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E7EC1248-4F0F-CEB7-F5BC-2CD860CD96C5}"/>
              </a:ext>
            </a:extLst>
          </p:cNvPr>
          <p:cNvSpPr>
            <a:spLocks noGrp="1"/>
          </p:cNvSpPr>
          <p:nvPr>
            <p:ph type="sldNum" sz="quarter" idx="12"/>
          </p:nvPr>
        </p:nvSpPr>
        <p:spPr/>
        <p:txBody>
          <a:bodyPr/>
          <a:lstStyle/>
          <a:p>
            <a:fld id="{5D02EF7F-A04C-40CA-8D1F-1EB53543C8C4}" type="slidenum">
              <a:rPr lang="it-IT" smtClean="0"/>
              <a:t>‹N›</a:t>
            </a:fld>
            <a:endParaRPr lang="it-IT" dirty="0"/>
          </a:p>
        </p:txBody>
      </p:sp>
    </p:spTree>
    <p:extLst>
      <p:ext uri="{BB962C8B-B14F-4D97-AF65-F5344CB8AC3E}">
        <p14:creationId xmlns:p14="http://schemas.microsoft.com/office/powerpoint/2010/main" val="345379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BCD71A-19F9-A42B-22F4-B550A054C68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F3F8C0EE-445C-E788-217D-B4BBD31C85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p>
        </p:txBody>
      </p:sp>
      <p:sp>
        <p:nvSpPr>
          <p:cNvPr id="4" name="Segnaposto testo 3">
            <a:extLst>
              <a:ext uri="{FF2B5EF4-FFF2-40B4-BE49-F238E27FC236}">
                <a16:creationId xmlns:a16="http://schemas.microsoft.com/office/drawing/2014/main" id="{78BB5D26-7559-3595-127C-D24459AC57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1682EBA-5591-E7F0-1768-76CB1F44A983}"/>
              </a:ext>
            </a:extLst>
          </p:cNvPr>
          <p:cNvSpPr>
            <a:spLocks noGrp="1"/>
          </p:cNvSpPr>
          <p:nvPr>
            <p:ph type="dt" sz="half" idx="10"/>
          </p:nvPr>
        </p:nvSpPr>
        <p:spPr/>
        <p:txBody>
          <a:bodyPr/>
          <a:lstStyle/>
          <a:p>
            <a:fld id="{39547221-024F-431C-B18E-3D58212B95C4}" type="datetimeFigureOut">
              <a:rPr lang="it-IT" smtClean="0"/>
              <a:t>22/02/2026</a:t>
            </a:fld>
            <a:endParaRPr lang="it-IT" dirty="0"/>
          </a:p>
        </p:txBody>
      </p:sp>
      <p:sp>
        <p:nvSpPr>
          <p:cNvPr id="6" name="Segnaposto piè di pagina 5">
            <a:extLst>
              <a:ext uri="{FF2B5EF4-FFF2-40B4-BE49-F238E27FC236}">
                <a16:creationId xmlns:a16="http://schemas.microsoft.com/office/drawing/2014/main" id="{D7345AB9-3610-038B-13AA-2A632768F28A}"/>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6B367B2D-F89A-DB59-CABD-51B50FCB4327}"/>
              </a:ext>
            </a:extLst>
          </p:cNvPr>
          <p:cNvSpPr>
            <a:spLocks noGrp="1"/>
          </p:cNvSpPr>
          <p:nvPr>
            <p:ph type="sldNum" sz="quarter" idx="12"/>
          </p:nvPr>
        </p:nvSpPr>
        <p:spPr/>
        <p:txBody>
          <a:bodyPr/>
          <a:lstStyle/>
          <a:p>
            <a:fld id="{5D02EF7F-A04C-40CA-8D1F-1EB53543C8C4}" type="slidenum">
              <a:rPr lang="it-IT" smtClean="0"/>
              <a:t>‹N›</a:t>
            </a:fld>
            <a:endParaRPr lang="it-IT" dirty="0"/>
          </a:p>
        </p:txBody>
      </p:sp>
    </p:spTree>
    <p:extLst>
      <p:ext uri="{BB962C8B-B14F-4D97-AF65-F5344CB8AC3E}">
        <p14:creationId xmlns:p14="http://schemas.microsoft.com/office/powerpoint/2010/main" val="3976443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E25360E-E075-C126-80D2-78B740EB9E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EB77765-7AA6-271A-E0EE-AD6F78ECAD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1730F29-FA7C-4703-123E-E29297ED37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547221-024F-431C-B18E-3D58212B95C4}" type="datetimeFigureOut">
              <a:rPr lang="it-IT" smtClean="0"/>
              <a:t>22/02/2026</a:t>
            </a:fld>
            <a:endParaRPr lang="it-IT" dirty="0"/>
          </a:p>
        </p:txBody>
      </p:sp>
      <p:sp>
        <p:nvSpPr>
          <p:cNvPr id="5" name="Segnaposto piè di pagina 4">
            <a:extLst>
              <a:ext uri="{FF2B5EF4-FFF2-40B4-BE49-F238E27FC236}">
                <a16:creationId xmlns:a16="http://schemas.microsoft.com/office/drawing/2014/main" id="{8F06ED35-4BE8-4CDC-81BC-9812D00488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dirty="0"/>
          </a:p>
        </p:txBody>
      </p:sp>
      <p:sp>
        <p:nvSpPr>
          <p:cNvPr id="6" name="Segnaposto numero diapositiva 5">
            <a:extLst>
              <a:ext uri="{FF2B5EF4-FFF2-40B4-BE49-F238E27FC236}">
                <a16:creationId xmlns:a16="http://schemas.microsoft.com/office/drawing/2014/main" id="{60FED396-7980-A595-6A90-A282732399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02EF7F-A04C-40CA-8D1F-1EB53543C8C4}" type="slidenum">
              <a:rPr lang="it-IT" smtClean="0"/>
              <a:t>‹N›</a:t>
            </a:fld>
            <a:endParaRPr lang="it-IT" dirty="0"/>
          </a:p>
        </p:txBody>
      </p:sp>
    </p:spTree>
    <p:extLst>
      <p:ext uri="{BB962C8B-B14F-4D97-AF65-F5344CB8AC3E}">
        <p14:creationId xmlns:p14="http://schemas.microsoft.com/office/powerpoint/2010/main" val="1539352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DFF054-D713-E5A8-F4D9-34CC43290C9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9E7B62-AD8C-1E34-4255-26067A033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3E6CDD9-49CF-F6F2-0D47-FD1D6BD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82570E2-FA67-F4E0-127A-3F628F865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7993DF8-4BA7-8A8A-D388-03ADACDEA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CCF71D5-5174-7A95-B430-CB03F5735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7325A18-1ACD-0F2B-8B2E-D58FC6EFC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ACACD8A-8977-557B-04C3-F39CF5BD7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C793DEE-2B2A-C88D-BD30-781622E27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ttangolo 2">
            <a:extLst>
              <a:ext uri="{FF2B5EF4-FFF2-40B4-BE49-F238E27FC236}">
                <a16:creationId xmlns:a16="http://schemas.microsoft.com/office/drawing/2014/main" id="{002830EC-D480-F515-A12B-9342CA0AEBCA}"/>
              </a:ext>
            </a:extLst>
          </p:cNvPr>
          <p:cNvSpPr/>
          <p:nvPr/>
        </p:nvSpPr>
        <p:spPr>
          <a:xfrm>
            <a:off x="1188066" y="308516"/>
            <a:ext cx="2978701" cy="646331"/>
          </a:xfrm>
          <a:prstGeom prst="rect">
            <a:avLst/>
          </a:prstGeom>
          <a:noFill/>
        </p:spPr>
        <p:txBody>
          <a:bodyPr wrap="none" lIns="91440" tIns="45720" rIns="91440" bIns="45720">
            <a:spAutoFit/>
          </a:bodyPr>
          <a:lstStyle/>
          <a:p>
            <a:pPr algn="ctr"/>
            <a:r>
              <a:rPr lang="it-IT" cap="none" spc="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rmorant SC Light" pitchFamily="2" charset="0"/>
                <a:ea typeface="Cormorant SC Light" pitchFamily="2" charset="0"/>
                <a:cs typeface="Cormorant Infant Medium" pitchFamily="2" charset="0"/>
              </a:rPr>
              <a:t>COMPUTER ENGINEERING</a:t>
            </a:r>
          </a:p>
          <a:p>
            <a:pPr algn="ctr"/>
            <a:r>
              <a:rPr lang="it-IT" cap="none" spc="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rmorant SC Light" pitchFamily="2" charset="0"/>
                <a:ea typeface="Cormorant SC Light" pitchFamily="2" charset="0"/>
                <a:cs typeface="Cormorant Infant Medium" pitchFamily="2" charset="0"/>
              </a:rPr>
              <a:t>MASTER’S DEGREE</a:t>
            </a:r>
          </a:p>
        </p:txBody>
      </p:sp>
      <p:pic>
        <p:nvPicPr>
          <p:cNvPr id="4" name="Immagine 3" descr="Immagine che contiene testo, disegno, cerchio, arte&#10;&#10;Il contenuto generato dall'IA potrebbe non essere corretto.">
            <a:extLst>
              <a:ext uri="{FF2B5EF4-FFF2-40B4-BE49-F238E27FC236}">
                <a16:creationId xmlns:a16="http://schemas.microsoft.com/office/drawing/2014/main" id="{38397DEE-1307-55CC-86D4-E2822A7AA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670" y="200867"/>
            <a:ext cx="834507" cy="861628"/>
          </a:xfrm>
          <a:prstGeom prst="rect">
            <a:avLst/>
          </a:prstGeom>
        </p:spPr>
      </p:pic>
      <p:sp>
        <p:nvSpPr>
          <p:cNvPr id="5" name="Rettangolo 4">
            <a:extLst>
              <a:ext uri="{FF2B5EF4-FFF2-40B4-BE49-F238E27FC236}">
                <a16:creationId xmlns:a16="http://schemas.microsoft.com/office/drawing/2014/main" id="{3B392C2F-0A49-AC39-DDA8-9F3A0E6B15FF}"/>
              </a:ext>
            </a:extLst>
          </p:cNvPr>
          <p:cNvSpPr/>
          <p:nvPr/>
        </p:nvSpPr>
        <p:spPr>
          <a:xfrm>
            <a:off x="7247505" y="400848"/>
            <a:ext cx="4981924" cy="461665"/>
          </a:xfrm>
          <a:prstGeom prst="rect">
            <a:avLst/>
          </a:prstGeom>
          <a:noFill/>
        </p:spPr>
        <p:txBody>
          <a:bodyPr wrap="square" lIns="91440" tIns="45720" rIns="91440" bIns="45720">
            <a:spAutoFit/>
          </a:bodyPr>
          <a:lstStyle/>
          <a:p>
            <a:pPr algn="ctr"/>
            <a:r>
              <a:rPr lang="en-US" sz="240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rmorant SC Light" pitchFamily="2" charset="0"/>
                <a:ea typeface="Cormorant SC Light" pitchFamily="2" charset="0"/>
                <a:cs typeface="Cormorant Infant Medium" pitchFamily="2" charset="0"/>
              </a:rPr>
              <a:t>PROTOTYPE PRESENTATION</a:t>
            </a:r>
            <a:endParaRPr lang="it-IT" sz="2400" cap="none" spc="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rmorant SC Light" pitchFamily="2" charset="0"/>
              <a:ea typeface="Cormorant SC Light" pitchFamily="2" charset="0"/>
              <a:cs typeface="Cormorant Infant Medium" pitchFamily="2" charset="0"/>
            </a:endParaRPr>
          </a:p>
        </p:txBody>
      </p:sp>
      <p:sp>
        <p:nvSpPr>
          <p:cNvPr id="7" name="Rettangolo 6">
            <a:extLst>
              <a:ext uri="{FF2B5EF4-FFF2-40B4-BE49-F238E27FC236}">
                <a16:creationId xmlns:a16="http://schemas.microsoft.com/office/drawing/2014/main" id="{26D51E52-759D-3ADD-DC69-2485752EE656}"/>
              </a:ext>
            </a:extLst>
          </p:cNvPr>
          <p:cNvSpPr/>
          <p:nvPr/>
        </p:nvSpPr>
        <p:spPr>
          <a:xfrm>
            <a:off x="8758706" y="5776974"/>
            <a:ext cx="4566495" cy="830997"/>
          </a:xfrm>
          <a:prstGeom prst="rect">
            <a:avLst/>
          </a:prstGeom>
          <a:noFill/>
        </p:spPr>
        <p:txBody>
          <a:bodyPr wrap="square" lIns="91440" tIns="45720" rIns="91440" bIns="45720">
            <a:spAutoFit/>
          </a:bodyPr>
          <a:lstStyle/>
          <a:p>
            <a:r>
              <a:rPr lang="en-US" sz="2400" cap="none" spc="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rmorant SC Light" pitchFamily="2" charset="0"/>
                <a:ea typeface="Cormorant SC Light" pitchFamily="2" charset="0"/>
                <a:cs typeface="Cormorant Infant Light" pitchFamily="2" charset="0"/>
              </a:rPr>
              <a:t>CARLO PIO PACE</a:t>
            </a:r>
          </a:p>
          <a:p>
            <a:r>
              <a:rPr lang="en-US" sz="240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rmorant SC Light" pitchFamily="2" charset="0"/>
                <a:ea typeface="Cormorant SC Light" pitchFamily="2" charset="0"/>
                <a:cs typeface="Cormorant Infant Light" pitchFamily="2" charset="0"/>
              </a:rPr>
              <a:t>PRAS</a:t>
            </a:r>
            <a:r>
              <a:rPr lang="en-US" sz="240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rmorant SC Light" pitchFamily="2" charset="0"/>
                <a:ea typeface="Cormorant SC Light" pitchFamily="2" charset="0"/>
                <a:cs typeface="Cormorant Infant Medium" pitchFamily="2" charset="0"/>
              </a:rPr>
              <a:t>H</a:t>
            </a:r>
            <a:r>
              <a:rPr lang="en-US" sz="240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rmorant SC Light" pitchFamily="2" charset="0"/>
                <a:ea typeface="Cormorant SC Light" pitchFamily="2" charset="0"/>
                <a:cs typeface="Cormorant Infant Light" pitchFamily="2" charset="0"/>
              </a:rPr>
              <a:t>ANT GAUTAM</a:t>
            </a:r>
            <a:endParaRPr lang="it-IT" sz="2400" cap="none" spc="0"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rmorant SC Light" pitchFamily="2" charset="0"/>
              <a:ea typeface="Cormorant SC Light" pitchFamily="2" charset="0"/>
              <a:cs typeface="Cormorant Infant Light" pitchFamily="2" charset="0"/>
            </a:endParaRPr>
          </a:p>
        </p:txBody>
      </p:sp>
      <p:grpSp>
        <p:nvGrpSpPr>
          <p:cNvPr id="10" name="Gruppo 9">
            <a:extLst>
              <a:ext uri="{FF2B5EF4-FFF2-40B4-BE49-F238E27FC236}">
                <a16:creationId xmlns:a16="http://schemas.microsoft.com/office/drawing/2014/main" id="{2E5B54CD-9A43-E853-9D5A-3032F271548A}"/>
              </a:ext>
            </a:extLst>
          </p:cNvPr>
          <p:cNvGrpSpPr/>
          <p:nvPr/>
        </p:nvGrpSpPr>
        <p:grpSpPr>
          <a:xfrm>
            <a:off x="4702028" y="1840361"/>
            <a:ext cx="2787943" cy="2732830"/>
            <a:chOff x="4426860" y="2675137"/>
            <a:chExt cx="2787943" cy="2732830"/>
          </a:xfrm>
        </p:grpSpPr>
        <p:grpSp>
          <p:nvGrpSpPr>
            <p:cNvPr id="21" name="Gruppo 20">
              <a:extLst>
                <a:ext uri="{FF2B5EF4-FFF2-40B4-BE49-F238E27FC236}">
                  <a16:creationId xmlns:a16="http://schemas.microsoft.com/office/drawing/2014/main" id="{CEA4720A-2623-49A6-A041-B94422C70FCD}"/>
                </a:ext>
              </a:extLst>
            </p:cNvPr>
            <p:cNvGrpSpPr/>
            <p:nvPr/>
          </p:nvGrpSpPr>
          <p:grpSpPr>
            <a:xfrm>
              <a:off x="4426860" y="4545645"/>
              <a:ext cx="2787943" cy="862322"/>
              <a:chOff x="4097093" y="4329592"/>
              <a:chExt cx="2787943" cy="862322"/>
            </a:xfrm>
          </p:grpSpPr>
          <p:sp>
            <p:nvSpPr>
              <p:cNvPr id="17" name="Rettangolo 16">
                <a:extLst>
                  <a:ext uri="{FF2B5EF4-FFF2-40B4-BE49-F238E27FC236}">
                    <a16:creationId xmlns:a16="http://schemas.microsoft.com/office/drawing/2014/main" id="{366D821D-3E1B-FB0F-E5DB-BC0FB94DD1C0}"/>
                  </a:ext>
                </a:extLst>
              </p:cNvPr>
              <p:cNvSpPr/>
              <p:nvPr/>
            </p:nvSpPr>
            <p:spPr>
              <a:xfrm>
                <a:off x="4097093" y="4329592"/>
                <a:ext cx="2787943" cy="584775"/>
              </a:xfrm>
              <a:prstGeom prst="rect">
                <a:avLst/>
              </a:prstGeom>
              <a:noFill/>
              <a:ln>
                <a:noFill/>
              </a:ln>
            </p:spPr>
            <p:txBody>
              <a:bodyPr wrap="square" lIns="91440" tIns="45720" rIns="91440" bIns="45720">
                <a:spAutoFit/>
              </a:bodyPr>
              <a:lstStyle/>
              <a:p>
                <a:pPr algn="ctr"/>
                <a:r>
                  <a:rPr lang="it-IT" sz="32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GUARDIAN</a:t>
                </a:r>
              </a:p>
            </p:txBody>
          </p:sp>
          <p:sp>
            <p:nvSpPr>
              <p:cNvPr id="19" name="CasellaDiTesto 18">
                <a:extLst>
                  <a:ext uri="{FF2B5EF4-FFF2-40B4-BE49-F238E27FC236}">
                    <a16:creationId xmlns:a16="http://schemas.microsoft.com/office/drawing/2014/main" id="{72BD15E6-FFAA-4A67-DC50-880B6CD56EE1}"/>
                  </a:ext>
                </a:extLst>
              </p:cNvPr>
              <p:cNvSpPr txBox="1"/>
              <p:nvPr/>
            </p:nvSpPr>
            <p:spPr>
              <a:xfrm>
                <a:off x="4138681" y="4822582"/>
                <a:ext cx="2704766" cy="369332"/>
              </a:xfrm>
              <a:prstGeom prst="rect">
                <a:avLst/>
              </a:prstGeom>
              <a:noFill/>
            </p:spPr>
            <p:txBody>
              <a:bodyPr wrap="square" rtlCol="0">
                <a:spAutoFit/>
              </a:bodyPr>
              <a:lstStyle/>
              <a:p>
                <a:pPr algn="ctr"/>
                <a:r>
                  <a:rPr lang="it-IT" dirty="0">
                    <a:solidFill>
                      <a:schemeClr val="bg1"/>
                    </a:solidFill>
                    <a:latin typeface="Alata" pitchFamily="2" charset="0"/>
                    <a:cs typeface="Alata" pitchFamily="2" charset="0"/>
                  </a:rPr>
                  <a:t>Child &amp; Pet Safety</a:t>
                </a:r>
              </a:p>
            </p:txBody>
          </p:sp>
        </p:grpSp>
        <p:pic>
          <p:nvPicPr>
            <p:cNvPr id="9" name="Immagine 8" descr="Immagine che contiene cartone animato, Elementi grafici&#10;&#10;Il contenuto generato dall'IA potrebbe non essere corretto.">
              <a:extLst>
                <a:ext uri="{FF2B5EF4-FFF2-40B4-BE49-F238E27FC236}">
                  <a16:creationId xmlns:a16="http://schemas.microsoft.com/office/drawing/2014/main" id="{A59F940A-9754-BCA0-7714-9E16B56E8B54}"/>
                </a:ext>
              </a:extLst>
            </p:cNvPr>
            <p:cNvPicPr>
              <a:picLocks noChangeAspect="1"/>
            </p:cNvPicPr>
            <p:nvPr/>
          </p:nvPicPr>
          <p:blipFill>
            <a:blip r:embed="rId3">
              <a:extLst>
                <a:ext uri="{28A0092B-C50C-407E-A947-70E740481C1C}">
                  <a14:useLocalDpi xmlns:a14="http://schemas.microsoft.com/office/drawing/2010/main" val="0"/>
                </a:ext>
              </a:extLst>
            </a:blip>
            <a:srcRect l="33885" t="27326" r="36134" b="38000"/>
            <a:stretch>
              <a:fillRect/>
            </a:stretch>
          </p:blipFill>
          <p:spPr>
            <a:xfrm>
              <a:off x="4858988" y="2675137"/>
              <a:ext cx="1923689" cy="1963082"/>
            </a:xfrm>
            <a:prstGeom prst="rect">
              <a:avLst/>
            </a:prstGeom>
          </p:spPr>
        </p:pic>
      </p:grpSp>
    </p:spTree>
    <p:extLst>
      <p:ext uri="{BB962C8B-B14F-4D97-AF65-F5344CB8AC3E}">
        <p14:creationId xmlns:p14="http://schemas.microsoft.com/office/powerpoint/2010/main" val="307634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533C4B-64E8-E046-9A6F-48AEE5DCCAA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F995240-8F03-E1ED-3883-C345AA525B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D77552C-3D6C-1685-C74C-FCF2DD26D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1404A16-6ADB-4BEC-1832-61940ADF5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0678B91-790F-5513-1161-E1CEF4206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1CFC93-58CD-30C2-B8AB-05D9DFBF9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F2B4ADA-23E1-D116-F12C-B50AAFD03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33B6939-6B22-BEA7-9843-E099AD04E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2211E52-7D79-4156-ED4E-FF7A0F7C7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ttangolo 1">
            <a:extLst>
              <a:ext uri="{FF2B5EF4-FFF2-40B4-BE49-F238E27FC236}">
                <a16:creationId xmlns:a16="http://schemas.microsoft.com/office/drawing/2014/main" id="{8936C476-DDCB-BB12-EF10-91EEA0BF20CB}"/>
              </a:ext>
            </a:extLst>
          </p:cNvPr>
          <p:cNvSpPr/>
          <p:nvPr/>
        </p:nvSpPr>
        <p:spPr>
          <a:xfrm>
            <a:off x="7126378" y="98593"/>
            <a:ext cx="5650166"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AI MODELS :  COMPARISON</a:t>
            </a:r>
          </a:p>
        </p:txBody>
      </p:sp>
      <p:grpSp>
        <p:nvGrpSpPr>
          <p:cNvPr id="6" name="Gruppo 5">
            <a:extLst>
              <a:ext uri="{FF2B5EF4-FFF2-40B4-BE49-F238E27FC236}">
                <a16:creationId xmlns:a16="http://schemas.microsoft.com/office/drawing/2014/main" id="{08587F1C-A035-4914-106F-3518D7B88FCD}"/>
              </a:ext>
            </a:extLst>
          </p:cNvPr>
          <p:cNvGrpSpPr/>
          <p:nvPr/>
        </p:nvGrpSpPr>
        <p:grpSpPr>
          <a:xfrm>
            <a:off x="3515593" y="1311651"/>
            <a:ext cx="5160814" cy="914524"/>
            <a:chOff x="3388136" y="1311651"/>
            <a:chExt cx="5160814" cy="914524"/>
          </a:xfrm>
        </p:grpSpPr>
        <p:sp>
          <p:nvSpPr>
            <p:cNvPr id="127" name="TextBox 22">
              <a:extLst>
                <a:ext uri="{FF2B5EF4-FFF2-40B4-BE49-F238E27FC236}">
                  <a16:creationId xmlns:a16="http://schemas.microsoft.com/office/drawing/2014/main" id="{33C49235-BD32-0B23-A7B3-3915F9544C38}"/>
                </a:ext>
              </a:extLst>
            </p:cNvPr>
            <p:cNvSpPr txBox="1"/>
            <p:nvPr/>
          </p:nvSpPr>
          <p:spPr>
            <a:xfrm>
              <a:off x="4559754" y="1584247"/>
              <a:ext cx="3989196" cy="369332"/>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ko-KR" b="1" dirty="0">
                  <a:solidFill>
                    <a:schemeClr val="bg1"/>
                  </a:solidFill>
                  <a:latin typeface="Alata" pitchFamily="2" charset="0"/>
                  <a:cs typeface="Alata" pitchFamily="2" charset="0"/>
                </a:rPr>
                <a:t>IMAGE BASED DETECTION MODELS</a:t>
              </a:r>
              <a:endParaRPr lang="ko-KR" altLang="en-US" b="1">
                <a:solidFill>
                  <a:schemeClr val="bg1"/>
                </a:solidFill>
                <a:latin typeface="Alata" pitchFamily="2" charset="0"/>
                <a:cs typeface="Alata" pitchFamily="2" charset="0"/>
              </a:endParaRPr>
            </a:p>
          </p:txBody>
        </p:sp>
        <p:pic>
          <p:nvPicPr>
            <p:cNvPr id="3" name="Immagine 2" descr="Immagine che contiene cerchio, cartone animato, creatività, arte&#10;&#10;Il contenuto generato dall'IA potrebbe non essere corretto.">
              <a:extLst>
                <a:ext uri="{FF2B5EF4-FFF2-40B4-BE49-F238E27FC236}">
                  <a16:creationId xmlns:a16="http://schemas.microsoft.com/office/drawing/2014/main" id="{444BC247-233F-891C-FBB7-997F58A62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136" y="1311651"/>
              <a:ext cx="914524" cy="914524"/>
            </a:xfrm>
            <a:prstGeom prst="rect">
              <a:avLst/>
            </a:prstGeom>
          </p:spPr>
        </p:pic>
      </p:grpSp>
      <p:graphicFrame>
        <p:nvGraphicFramePr>
          <p:cNvPr id="5" name="Tabella 4">
            <a:extLst>
              <a:ext uri="{FF2B5EF4-FFF2-40B4-BE49-F238E27FC236}">
                <a16:creationId xmlns:a16="http://schemas.microsoft.com/office/drawing/2014/main" id="{1126A59A-A48B-42A4-0BA6-DB66C2C73F50}"/>
              </a:ext>
            </a:extLst>
          </p:cNvPr>
          <p:cNvGraphicFramePr>
            <a:graphicFrameLocks noGrp="1"/>
          </p:cNvGraphicFramePr>
          <p:nvPr>
            <p:extLst>
              <p:ext uri="{D42A27DB-BD31-4B8C-83A1-F6EECF244321}">
                <p14:modId xmlns:p14="http://schemas.microsoft.com/office/powerpoint/2010/main" val="2964247088"/>
              </p:ext>
            </p:extLst>
          </p:nvPr>
        </p:nvGraphicFramePr>
        <p:xfrm>
          <a:off x="1632154" y="2395566"/>
          <a:ext cx="8927692" cy="3606800"/>
        </p:xfrm>
        <a:graphic>
          <a:graphicData uri="http://schemas.openxmlformats.org/drawingml/2006/table">
            <a:tbl>
              <a:tblPr firstRow="1" bandRow="1">
                <a:tableStyleId>{5C22544A-7EE6-4342-B048-85BDC9FD1C3A}</a:tableStyleId>
              </a:tblPr>
              <a:tblGrid>
                <a:gridCol w="2231923">
                  <a:extLst>
                    <a:ext uri="{9D8B030D-6E8A-4147-A177-3AD203B41FA5}">
                      <a16:colId xmlns:a16="http://schemas.microsoft.com/office/drawing/2014/main" val="958867749"/>
                    </a:ext>
                  </a:extLst>
                </a:gridCol>
                <a:gridCol w="2231923">
                  <a:extLst>
                    <a:ext uri="{9D8B030D-6E8A-4147-A177-3AD203B41FA5}">
                      <a16:colId xmlns:a16="http://schemas.microsoft.com/office/drawing/2014/main" val="3161628996"/>
                    </a:ext>
                  </a:extLst>
                </a:gridCol>
                <a:gridCol w="2231923">
                  <a:extLst>
                    <a:ext uri="{9D8B030D-6E8A-4147-A177-3AD203B41FA5}">
                      <a16:colId xmlns:a16="http://schemas.microsoft.com/office/drawing/2014/main" val="3138974764"/>
                    </a:ext>
                  </a:extLst>
                </a:gridCol>
                <a:gridCol w="2231923">
                  <a:extLst>
                    <a:ext uri="{9D8B030D-6E8A-4147-A177-3AD203B41FA5}">
                      <a16:colId xmlns:a16="http://schemas.microsoft.com/office/drawing/2014/main" val="1931667749"/>
                    </a:ext>
                  </a:extLst>
                </a:gridCol>
              </a:tblGrid>
              <a:tr h="370840">
                <a:tc>
                  <a:txBody>
                    <a:bodyPr/>
                    <a:lstStyle/>
                    <a:p>
                      <a:pPr algn="ctr"/>
                      <a:r>
                        <a:rPr lang="it-IT" dirty="0">
                          <a:solidFill>
                            <a:schemeClr val="bg1"/>
                          </a:solidFill>
                        </a:rPr>
                        <a:t>MODEL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dirty="0">
                          <a:solidFill>
                            <a:schemeClr val="bg1"/>
                          </a:solidFill>
                        </a:rPr>
                        <a:t>PARAMETERS [millions]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dirty="0">
                          <a:solidFill>
                            <a:schemeClr val="bg1"/>
                          </a:solidFill>
                        </a:rPr>
                        <a:t>RESOLUTION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dirty="0">
                          <a:solidFill>
                            <a:schemeClr val="bg1"/>
                          </a:solidFill>
                        </a:rPr>
                        <a:t>mAP50</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5050009"/>
                  </a:ext>
                </a:extLst>
              </a:tr>
              <a:tr h="370840">
                <a:tc>
                  <a:txBody>
                    <a:bodyPr/>
                    <a:lstStyle/>
                    <a:p>
                      <a:pPr algn="ctr"/>
                      <a:r>
                        <a:rPr lang="it-IT" dirty="0">
                          <a:solidFill>
                            <a:schemeClr val="bg1"/>
                          </a:solidFill>
                        </a:rPr>
                        <a:t>picoDET</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2.15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416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0.86</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0082630"/>
                  </a:ext>
                </a:extLst>
              </a:tr>
              <a:tr h="370840">
                <a:tc>
                  <a:txBody>
                    <a:bodyPr/>
                    <a:lstStyle/>
                    <a:p>
                      <a:pPr algn="ctr"/>
                      <a:r>
                        <a:rPr lang="it-IT" dirty="0">
                          <a:solidFill>
                            <a:schemeClr val="bg1"/>
                          </a:solidFill>
                        </a:rPr>
                        <a:t>nanoDET</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6.1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480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0.89</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0743815"/>
                  </a:ext>
                </a:extLst>
              </a:tr>
              <a:tr h="370840">
                <a:tc>
                  <a:txBody>
                    <a:bodyPr/>
                    <a:lstStyle/>
                    <a:p>
                      <a:pPr algn="ctr"/>
                      <a:r>
                        <a:rPr lang="it-IT" dirty="0">
                          <a:solidFill>
                            <a:schemeClr val="bg1"/>
                          </a:solidFill>
                        </a:rPr>
                        <a:t>Yolo v5 NU</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2.6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0.924</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868407"/>
                  </a:ext>
                </a:extLst>
              </a:tr>
              <a:tr h="370840">
                <a:tc>
                  <a:txBody>
                    <a:bodyPr/>
                    <a:lstStyle/>
                    <a:p>
                      <a:pPr algn="ctr"/>
                      <a:r>
                        <a:rPr lang="it-IT" dirty="0">
                          <a:solidFill>
                            <a:schemeClr val="bg1"/>
                          </a:solidFill>
                        </a:rPr>
                        <a:t>Yolo v11 N</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2.6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0.917</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98887577"/>
                  </a:ext>
                </a:extLst>
              </a:tr>
              <a:tr h="370840">
                <a:tc>
                  <a:txBody>
                    <a:bodyPr/>
                    <a:lstStyle/>
                    <a:p>
                      <a:pPr algn="ctr"/>
                      <a:r>
                        <a:rPr lang="it-IT" dirty="0">
                          <a:solidFill>
                            <a:schemeClr val="bg1"/>
                          </a:solidFill>
                        </a:rPr>
                        <a:t>Yolo v12 N</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2.6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0.922</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50820206"/>
                  </a:ext>
                </a:extLst>
              </a:tr>
              <a:tr h="370840">
                <a:tc>
                  <a:txBody>
                    <a:bodyPr/>
                    <a:lstStyle/>
                    <a:p>
                      <a:pPr algn="ctr"/>
                      <a:r>
                        <a:rPr lang="it-IT" b="1" u="sng" dirty="0">
                          <a:solidFill>
                            <a:schemeClr val="bg1"/>
                          </a:solidFill>
                        </a:rPr>
                        <a:t>Yolo v26 N</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b="0" dirty="0">
                          <a:solidFill>
                            <a:schemeClr val="bg1"/>
                          </a:solidFill>
                        </a:rPr>
                        <a:t>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b="0" dirty="0">
                          <a:solidFill>
                            <a:schemeClr val="bg1"/>
                          </a:solidFill>
                        </a:rPr>
                        <a:t>480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b="0" dirty="0">
                          <a:solidFill>
                            <a:schemeClr val="bg1"/>
                          </a:solidFill>
                        </a:rPr>
                        <a:t>0.905</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9777126"/>
                  </a:ext>
                </a:extLst>
              </a:tr>
              <a:tr h="370840">
                <a:tc>
                  <a:txBody>
                    <a:bodyPr/>
                    <a:lstStyle/>
                    <a:p>
                      <a:pPr algn="ctr"/>
                      <a:r>
                        <a:rPr lang="it-IT" b="1" u="sng" dirty="0">
                          <a:solidFill>
                            <a:schemeClr val="bg1"/>
                          </a:solidFill>
                        </a:rPr>
                        <a:t>Yolo v26 N</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0.928</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184052"/>
                  </a:ext>
                </a:extLst>
              </a:tr>
              <a:tr h="370840">
                <a:tc>
                  <a:txBody>
                    <a:bodyPr/>
                    <a:lstStyle/>
                    <a:p>
                      <a:pPr algn="ctr"/>
                      <a:r>
                        <a:rPr lang="it-IT" dirty="0">
                          <a:solidFill>
                            <a:schemeClr val="bg1"/>
                          </a:solidFill>
                        </a:rPr>
                        <a:t>Yolo v26 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0.947</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2329502"/>
                  </a:ext>
                </a:extLst>
              </a:tr>
            </a:tbl>
          </a:graphicData>
        </a:graphic>
      </p:graphicFrame>
    </p:spTree>
    <p:extLst>
      <p:ext uri="{BB962C8B-B14F-4D97-AF65-F5344CB8AC3E}">
        <p14:creationId xmlns:p14="http://schemas.microsoft.com/office/powerpoint/2010/main" val="3055902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EB9C82-EEEC-D6A8-CFA7-76708A36D25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77ACFFC-051E-61F5-CE7A-58CF498CA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DE4599-EA53-9E29-3DCB-DD07A33CA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A0EE55D-B916-3CED-82FD-448A45630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16D012C-815F-8499-10CA-59E9D2CE4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4A90050-9EF7-50B1-4B63-99A5B48CB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E40D859-FF07-334F-B030-ABA544551C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E8B5BFA0-C720-55A1-E429-B4634E33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142E66C-F3AE-1FDF-0C1B-CE45A4B51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ttangolo 1">
            <a:extLst>
              <a:ext uri="{FF2B5EF4-FFF2-40B4-BE49-F238E27FC236}">
                <a16:creationId xmlns:a16="http://schemas.microsoft.com/office/drawing/2014/main" id="{816C92CE-F61C-920F-A4B2-EE9E966ECF4A}"/>
              </a:ext>
            </a:extLst>
          </p:cNvPr>
          <p:cNvSpPr/>
          <p:nvPr/>
        </p:nvSpPr>
        <p:spPr>
          <a:xfrm>
            <a:off x="7126378" y="98593"/>
            <a:ext cx="5650166"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AI MODELS :  COMPARISON</a:t>
            </a:r>
          </a:p>
        </p:txBody>
      </p:sp>
      <p:graphicFrame>
        <p:nvGraphicFramePr>
          <p:cNvPr id="5" name="Tabella 4">
            <a:extLst>
              <a:ext uri="{FF2B5EF4-FFF2-40B4-BE49-F238E27FC236}">
                <a16:creationId xmlns:a16="http://schemas.microsoft.com/office/drawing/2014/main" id="{7B00CBF6-29CF-2F3E-C415-98402794CA6F}"/>
              </a:ext>
            </a:extLst>
          </p:cNvPr>
          <p:cNvGraphicFramePr>
            <a:graphicFrameLocks noGrp="1"/>
          </p:cNvGraphicFramePr>
          <p:nvPr>
            <p:extLst>
              <p:ext uri="{D42A27DB-BD31-4B8C-83A1-F6EECF244321}">
                <p14:modId xmlns:p14="http://schemas.microsoft.com/office/powerpoint/2010/main" val="1711605710"/>
              </p:ext>
            </p:extLst>
          </p:nvPr>
        </p:nvGraphicFramePr>
        <p:xfrm>
          <a:off x="2342535" y="2737509"/>
          <a:ext cx="7506930" cy="1760794"/>
        </p:xfrm>
        <a:graphic>
          <a:graphicData uri="http://schemas.openxmlformats.org/drawingml/2006/table">
            <a:tbl>
              <a:tblPr firstRow="1" bandRow="1">
                <a:tableStyleId>{5C22544A-7EE6-4342-B048-85BDC9FD1C3A}</a:tableStyleId>
              </a:tblPr>
              <a:tblGrid>
                <a:gridCol w="2502310">
                  <a:extLst>
                    <a:ext uri="{9D8B030D-6E8A-4147-A177-3AD203B41FA5}">
                      <a16:colId xmlns:a16="http://schemas.microsoft.com/office/drawing/2014/main" val="958867749"/>
                    </a:ext>
                  </a:extLst>
                </a:gridCol>
                <a:gridCol w="2502310">
                  <a:extLst>
                    <a:ext uri="{9D8B030D-6E8A-4147-A177-3AD203B41FA5}">
                      <a16:colId xmlns:a16="http://schemas.microsoft.com/office/drawing/2014/main" val="3161628996"/>
                    </a:ext>
                  </a:extLst>
                </a:gridCol>
                <a:gridCol w="2502310">
                  <a:extLst>
                    <a:ext uri="{9D8B030D-6E8A-4147-A177-3AD203B41FA5}">
                      <a16:colId xmlns:a16="http://schemas.microsoft.com/office/drawing/2014/main" val="1931667749"/>
                    </a:ext>
                  </a:extLst>
                </a:gridCol>
              </a:tblGrid>
              <a:tr h="370840">
                <a:tc>
                  <a:txBody>
                    <a:bodyPr/>
                    <a:lstStyle/>
                    <a:p>
                      <a:pPr algn="ctr"/>
                      <a:r>
                        <a:rPr lang="it-IT" dirty="0">
                          <a:solidFill>
                            <a:schemeClr val="bg1"/>
                          </a:solidFill>
                        </a:rPr>
                        <a:t>MODEL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dirty="0">
                          <a:solidFill>
                            <a:schemeClr val="bg1"/>
                          </a:solidFill>
                        </a:rPr>
                        <a:t>PARAMETERS [millions]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dirty="0">
                          <a:solidFill>
                            <a:schemeClr val="bg1"/>
                          </a:solidFill>
                        </a:rPr>
                        <a:t>Accuracy</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5050009"/>
                  </a:ext>
                </a:extLst>
              </a:tr>
              <a:tr h="370840">
                <a:tc>
                  <a:txBody>
                    <a:bodyPr/>
                    <a:lstStyle/>
                    <a:p>
                      <a:pPr lvl="0" algn="ctr">
                        <a:lnSpc>
                          <a:spcPct val="100000"/>
                        </a:lnSpc>
                        <a:spcBef>
                          <a:spcPts val="0"/>
                        </a:spcBef>
                        <a:spcAft>
                          <a:spcPts val="0"/>
                        </a:spcAft>
                        <a:buNone/>
                      </a:pPr>
                      <a:r>
                        <a:rPr lang="it-IT" sz="1800" b="0" i="0" u="none" strike="noStrike" noProof="0" dirty="0">
                          <a:solidFill>
                            <a:schemeClr val="bg1"/>
                          </a:solidFill>
                          <a:latin typeface="Aptos"/>
                        </a:rPr>
                        <a:t>SPECTROGRAM+CNN</a:t>
                      </a:r>
                      <a:endParaRPr lang="it-IT" sz="1800" b="0" i="0" u="none" strike="noStrike" noProof="0" dirty="0">
                        <a:solidFill>
                          <a:srgbClr val="000000"/>
                        </a:solidFill>
                        <a:latin typeface="Apto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0.024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0.72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0082630"/>
                  </a:ext>
                </a:extLst>
              </a:tr>
              <a:tr h="370840">
                <a:tc>
                  <a:txBody>
                    <a:bodyPr/>
                    <a:lstStyle/>
                    <a:p>
                      <a:pPr algn="ctr"/>
                      <a:r>
                        <a:rPr lang="it-IT" dirty="0">
                          <a:solidFill>
                            <a:schemeClr val="bg1"/>
                          </a:solidFill>
                        </a:rPr>
                        <a:t>MFCC + SVM</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0.05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dirty="0">
                          <a:solidFill>
                            <a:schemeClr val="bg1"/>
                          </a:solidFill>
                        </a:rPr>
                        <a:t>0.86</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0743815"/>
                  </a:ext>
                </a:extLst>
              </a:tr>
              <a:tr h="379034">
                <a:tc>
                  <a:txBody>
                    <a:bodyPr/>
                    <a:lstStyle/>
                    <a:p>
                      <a:pPr algn="ctr"/>
                      <a:r>
                        <a:rPr lang="it-IT" b="1" u="sng" dirty="0">
                          <a:solidFill>
                            <a:schemeClr val="bg1"/>
                          </a:solidFill>
                        </a:rPr>
                        <a:t>YAMNet+FFN</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b="1" dirty="0">
                          <a:solidFill>
                            <a:schemeClr val="bg1"/>
                          </a:solidFill>
                        </a:rPr>
                        <a:t>0.66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it-IT" b="1" dirty="0">
                          <a:solidFill>
                            <a:schemeClr val="bg1"/>
                          </a:solidFill>
                        </a:rPr>
                        <a:t>0.88</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868407"/>
                  </a:ext>
                </a:extLst>
              </a:tr>
            </a:tbl>
          </a:graphicData>
        </a:graphic>
      </p:graphicFrame>
      <p:grpSp>
        <p:nvGrpSpPr>
          <p:cNvPr id="7" name="Gruppo 6">
            <a:extLst>
              <a:ext uri="{FF2B5EF4-FFF2-40B4-BE49-F238E27FC236}">
                <a16:creationId xmlns:a16="http://schemas.microsoft.com/office/drawing/2014/main" id="{FD3D9AB0-F1FF-F234-4B11-7030EC8879DD}"/>
              </a:ext>
            </a:extLst>
          </p:cNvPr>
          <p:cNvGrpSpPr/>
          <p:nvPr/>
        </p:nvGrpSpPr>
        <p:grpSpPr>
          <a:xfrm>
            <a:off x="3584399" y="1805192"/>
            <a:ext cx="5023202" cy="781806"/>
            <a:chOff x="3915398" y="1463249"/>
            <a:chExt cx="5023202" cy="781806"/>
          </a:xfrm>
        </p:grpSpPr>
        <p:pic>
          <p:nvPicPr>
            <p:cNvPr id="4" name="Immagine 3" descr="Immagine che contiene Elementi grafici, Carattere, grafica, simbolo&#10;&#10;Il contenuto generato dall'IA potrebbe non essere corretto.">
              <a:extLst>
                <a:ext uri="{FF2B5EF4-FFF2-40B4-BE49-F238E27FC236}">
                  <a16:creationId xmlns:a16="http://schemas.microsoft.com/office/drawing/2014/main" id="{E0C6F781-462D-56EA-4840-150E2A048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398" y="1463249"/>
              <a:ext cx="781806" cy="781806"/>
            </a:xfrm>
            <a:prstGeom prst="rect">
              <a:avLst/>
            </a:prstGeom>
          </p:spPr>
        </p:pic>
        <p:sp>
          <p:nvSpPr>
            <p:cNvPr id="6" name="TextBox 22">
              <a:extLst>
                <a:ext uri="{FF2B5EF4-FFF2-40B4-BE49-F238E27FC236}">
                  <a16:creationId xmlns:a16="http://schemas.microsoft.com/office/drawing/2014/main" id="{FAF42B6A-F9AF-BE9F-A8DC-8B6F0617AF27}"/>
                </a:ext>
              </a:extLst>
            </p:cNvPr>
            <p:cNvSpPr txBox="1"/>
            <p:nvPr/>
          </p:nvSpPr>
          <p:spPr>
            <a:xfrm>
              <a:off x="4949404" y="1669486"/>
              <a:ext cx="3989196" cy="369332"/>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ko-KR" b="1" dirty="0">
                  <a:solidFill>
                    <a:schemeClr val="bg1"/>
                  </a:solidFill>
                  <a:latin typeface="Alata" pitchFamily="2" charset="0"/>
                  <a:cs typeface="Alata" pitchFamily="2" charset="0"/>
                </a:rPr>
                <a:t>SOUND BASED DETECTION MODEL</a:t>
              </a:r>
              <a:endParaRPr lang="ko-KR" altLang="en-US" b="1">
                <a:solidFill>
                  <a:schemeClr val="bg1"/>
                </a:solidFill>
                <a:latin typeface="Alata" pitchFamily="2" charset="0"/>
                <a:cs typeface="Alata" pitchFamily="2" charset="0"/>
              </a:endParaRPr>
            </a:p>
          </p:txBody>
        </p:sp>
      </p:grpSp>
    </p:spTree>
    <p:extLst>
      <p:ext uri="{BB962C8B-B14F-4D97-AF65-F5344CB8AC3E}">
        <p14:creationId xmlns:p14="http://schemas.microsoft.com/office/powerpoint/2010/main" val="3786531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E36EC0-5F8C-43F9-9B00-36E35BF350A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37CE924-F4AA-A780-4A15-0EAEC5B3C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F7E67E-0C07-9731-0AD8-5A5C4E288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E0B6F54-F040-3A72-39B1-E30793645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CF001CB-5487-E6ED-D6F5-FF5FAFF25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CAAD61C-E697-052D-58B3-C1C49E1C6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682FA94-EE20-3F3C-ABF0-D1AEFEEF5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1FFE3A2-66F8-01B9-138C-3AE875B6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A8CE0DF-DE59-5474-4A39-84BC64C54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ttangolo 29">
            <a:extLst>
              <a:ext uri="{FF2B5EF4-FFF2-40B4-BE49-F238E27FC236}">
                <a16:creationId xmlns:a16="http://schemas.microsoft.com/office/drawing/2014/main" id="{1EEB6A26-6E23-8332-252A-A11B4BB8E741}"/>
              </a:ext>
            </a:extLst>
          </p:cNvPr>
          <p:cNvSpPr/>
          <p:nvPr/>
        </p:nvSpPr>
        <p:spPr>
          <a:xfrm>
            <a:off x="5381831" y="2758940"/>
            <a:ext cx="4127648" cy="1323439"/>
          </a:xfrm>
          <a:prstGeom prst="rect">
            <a:avLst/>
          </a:prstGeom>
          <a:noFill/>
          <a:ln>
            <a:noFill/>
          </a:ln>
        </p:spPr>
        <p:txBody>
          <a:bodyPr wrap="square" lIns="91440" tIns="45720" rIns="91440" bIns="45720">
            <a:spAutoFit/>
          </a:bodyPr>
          <a:lstStyle/>
          <a:p>
            <a:pPr algn="ctr"/>
            <a:r>
              <a:rPr lang="it-IT" sz="40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HARDWARE SETUP</a:t>
            </a:r>
          </a:p>
        </p:txBody>
      </p:sp>
      <p:pic>
        <p:nvPicPr>
          <p:cNvPr id="3" name="Immagine 2">
            <a:extLst>
              <a:ext uri="{FF2B5EF4-FFF2-40B4-BE49-F238E27FC236}">
                <a16:creationId xmlns:a16="http://schemas.microsoft.com/office/drawing/2014/main" id="{5903B8C4-797A-8637-29BF-03D9832D0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522" y="2083443"/>
            <a:ext cx="2691114" cy="2691114"/>
          </a:xfrm>
          <a:prstGeom prst="rect">
            <a:avLst/>
          </a:prstGeom>
        </p:spPr>
      </p:pic>
    </p:spTree>
    <p:extLst>
      <p:ext uri="{BB962C8B-B14F-4D97-AF65-F5344CB8AC3E}">
        <p14:creationId xmlns:p14="http://schemas.microsoft.com/office/powerpoint/2010/main" val="3637703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854F42-D717-B5D1-B8ED-F24B6490E99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59A9FB5-1555-4AFD-3D6F-62C7F57C5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35C7BDA-6792-B335-B33E-18CAC007D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C9327ED-AB9D-B90A-8868-A6DCE96BF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372EEB0-43F0-9AF0-1F08-3758ADE1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B811029-F44E-4A9F-5D3B-7C5C1555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7665B5-B6B6-BEAF-0D7C-A2D784B60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6057D5C-8047-81FA-5C41-9F064DD2D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45320FE-770D-AAFB-954F-D3F4B3A73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uppo 1">
            <a:extLst>
              <a:ext uri="{FF2B5EF4-FFF2-40B4-BE49-F238E27FC236}">
                <a16:creationId xmlns:a16="http://schemas.microsoft.com/office/drawing/2014/main" id="{6A9B9966-926C-0866-CFF3-E0156A7E1AE8}"/>
              </a:ext>
            </a:extLst>
          </p:cNvPr>
          <p:cNvGrpSpPr/>
          <p:nvPr/>
        </p:nvGrpSpPr>
        <p:grpSpPr>
          <a:xfrm>
            <a:off x="988056" y="4520653"/>
            <a:ext cx="1807716" cy="1702335"/>
            <a:chOff x="2992525" y="2999313"/>
            <a:chExt cx="1807716" cy="1702335"/>
          </a:xfrm>
        </p:grpSpPr>
        <p:pic>
          <p:nvPicPr>
            <p:cNvPr id="3" name="Picture 2" descr="What you will need | Getting started with the Camera Module | Python |  Coding projects for kids and teens">
              <a:extLst>
                <a:ext uri="{FF2B5EF4-FFF2-40B4-BE49-F238E27FC236}">
                  <a16:creationId xmlns:a16="http://schemas.microsoft.com/office/drawing/2014/main" id="{3A95A7A0-66C8-3AD8-D335-D1B5249B0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525" y="3106790"/>
              <a:ext cx="1807716" cy="1506430"/>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con angoli arrotondati 3">
              <a:extLst>
                <a:ext uri="{FF2B5EF4-FFF2-40B4-BE49-F238E27FC236}">
                  <a16:creationId xmlns:a16="http://schemas.microsoft.com/office/drawing/2014/main" id="{1C9FEFFB-84D8-1DEE-F83C-E59853CA2156}"/>
                </a:ext>
              </a:extLst>
            </p:cNvPr>
            <p:cNvSpPr/>
            <p:nvPr/>
          </p:nvSpPr>
          <p:spPr>
            <a:xfrm>
              <a:off x="2992525" y="2999313"/>
              <a:ext cx="1807716" cy="1702335"/>
            </a:xfrm>
            <a:prstGeom prst="roundRect">
              <a:avLst>
                <a:gd name="adj" fmla="val 7027"/>
              </a:avLst>
            </a:prstGeom>
            <a:noFill/>
            <a:ln w="28575">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6" name="Gruppo 5">
            <a:extLst>
              <a:ext uri="{FF2B5EF4-FFF2-40B4-BE49-F238E27FC236}">
                <a16:creationId xmlns:a16="http://schemas.microsoft.com/office/drawing/2014/main" id="{6BAE5DE1-4FC9-41AA-E130-0F1A03F31405}"/>
              </a:ext>
            </a:extLst>
          </p:cNvPr>
          <p:cNvGrpSpPr/>
          <p:nvPr/>
        </p:nvGrpSpPr>
        <p:grpSpPr>
          <a:xfrm>
            <a:off x="988061" y="1666669"/>
            <a:ext cx="1807717" cy="1702335"/>
            <a:chOff x="5918522" y="1697568"/>
            <a:chExt cx="1373808" cy="1293722"/>
          </a:xfrm>
        </p:grpSpPr>
        <p:pic>
          <p:nvPicPr>
            <p:cNvPr id="7" name="Immagine 6">
              <a:extLst>
                <a:ext uri="{FF2B5EF4-FFF2-40B4-BE49-F238E27FC236}">
                  <a16:creationId xmlns:a16="http://schemas.microsoft.com/office/drawing/2014/main" id="{41719A2B-08DC-7DE7-84AD-D36E035B53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5734" y="1932123"/>
              <a:ext cx="837876" cy="837877"/>
            </a:xfrm>
            <a:prstGeom prst="rect">
              <a:avLst/>
            </a:prstGeom>
          </p:spPr>
        </p:pic>
        <p:sp>
          <p:nvSpPr>
            <p:cNvPr id="9" name="Rettangolo con angoli arrotondati 8">
              <a:extLst>
                <a:ext uri="{FF2B5EF4-FFF2-40B4-BE49-F238E27FC236}">
                  <a16:creationId xmlns:a16="http://schemas.microsoft.com/office/drawing/2014/main" id="{E7FF95C7-7DD6-F941-DE0C-906C7F76DDBD}"/>
                </a:ext>
              </a:extLst>
            </p:cNvPr>
            <p:cNvSpPr/>
            <p:nvPr/>
          </p:nvSpPr>
          <p:spPr>
            <a:xfrm>
              <a:off x="5918522" y="1697568"/>
              <a:ext cx="1373808" cy="1293722"/>
            </a:xfrm>
            <a:prstGeom prst="roundRect">
              <a:avLst>
                <a:gd name="adj" fmla="val 7027"/>
              </a:avLst>
            </a:prstGeom>
            <a:noFill/>
            <a:ln w="28575">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19" name="CasellaDiTesto 18">
            <a:extLst>
              <a:ext uri="{FF2B5EF4-FFF2-40B4-BE49-F238E27FC236}">
                <a16:creationId xmlns:a16="http://schemas.microsoft.com/office/drawing/2014/main" id="{0752B629-3BF9-D5AB-53C3-D4D270BCCD88}"/>
              </a:ext>
            </a:extLst>
          </p:cNvPr>
          <p:cNvSpPr txBox="1"/>
          <p:nvPr/>
        </p:nvSpPr>
        <p:spPr>
          <a:xfrm>
            <a:off x="881601" y="1259479"/>
            <a:ext cx="3491813" cy="307777"/>
          </a:xfrm>
          <a:prstGeom prst="rect">
            <a:avLst/>
          </a:prstGeom>
          <a:noFill/>
        </p:spPr>
        <p:txBody>
          <a:bodyPr wrap="square" rtlCol="0">
            <a:spAutoFit/>
          </a:bodyPr>
          <a:lstStyle/>
          <a:p>
            <a:r>
              <a:rPr lang="it-IT" sz="1400" b="1" spc="300" dirty="0">
                <a:solidFill>
                  <a:schemeClr val="bg1"/>
                </a:solidFill>
                <a:latin typeface="Alata" pitchFamily="2" charset="0"/>
                <a:cs typeface="Alata" pitchFamily="2" charset="0"/>
              </a:rPr>
              <a:t>RASPBERRY PI 3 MODEL B+</a:t>
            </a:r>
          </a:p>
        </p:txBody>
      </p:sp>
      <p:sp>
        <p:nvSpPr>
          <p:cNvPr id="23" name="CasellaDiTesto 22">
            <a:extLst>
              <a:ext uri="{FF2B5EF4-FFF2-40B4-BE49-F238E27FC236}">
                <a16:creationId xmlns:a16="http://schemas.microsoft.com/office/drawing/2014/main" id="{7F852A9D-C46B-CE3C-E8FD-DE761008E63F}"/>
              </a:ext>
            </a:extLst>
          </p:cNvPr>
          <p:cNvSpPr txBox="1"/>
          <p:nvPr/>
        </p:nvSpPr>
        <p:spPr>
          <a:xfrm>
            <a:off x="2879049" y="1663409"/>
            <a:ext cx="9025071" cy="1705595"/>
          </a:xfrm>
          <a:prstGeom prst="rect">
            <a:avLst/>
          </a:prstGeom>
          <a:noFill/>
        </p:spPr>
        <p:txBody>
          <a:bodyPr wrap="square" rtlCol="0">
            <a:spAutoFit/>
          </a:bodyPr>
          <a:lstStyle/>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Processor</a:t>
            </a:r>
            <a:r>
              <a:rPr lang="en-US" sz="1400" dirty="0">
                <a:solidFill>
                  <a:schemeClr val="bg1"/>
                </a:solidFill>
                <a:latin typeface="Alata" pitchFamily="2" charset="0"/>
                <a:cs typeface="Alata" pitchFamily="2" charset="0"/>
              </a:rPr>
              <a:t>: 1.4GHz 64-bit quad-core Broadcom BCM2837B0, Cortex-A53 (ARMv8) SoC.</a:t>
            </a:r>
          </a:p>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Memory</a:t>
            </a:r>
            <a:r>
              <a:rPr lang="en-US" sz="1400" dirty="0">
                <a:solidFill>
                  <a:schemeClr val="bg1"/>
                </a:solidFill>
                <a:latin typeface="Alata" pitchFamily="2" charset="0"/>
                <a:cs typeface="Alata" pitchFamily="2" charset="0"/>
              </a:rPr>
              <a:t>: 1GB LPDDR2 SDRAM.</a:t>
            </a:r>
          </a:p>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Wireless Connectivity</a:t>
            </a:r>
            <a:r>
              <a:rPr lang="en-US" sz="1400" dirty="0">
                <a:solidFill>
                  <a:schemeClr val="bg1"/>
                </a:solidFill>
                <a:latin typeface="Alata" pitchFamily="2" charset="0"/>
                <a:cs typeface="Alata" pitchFamily="2" charset="0"/>
              </a:rPr>
              <a:t>: Dual-band 2.4GHz and 5GHz IEEE 802.11.b/g/n/ac wireless LAN, Bluetooth 4.2/BLE.</a:t>
            </a:r>
          </a:p>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GPIO</a:t>
            </a:r>
            <a:r>
              <a:rPr lang="en-US" sz="1400" dirty="0">
                <a:solidFill>
                  <a:schemeClr val="bg1"/>
                </a:solidFill>
                <a:latin typeface="Alata" pitchFamily="2" charset="0"/>
                <a:cs typeface="Alata" pitchFamily="2" charset="0"/>
              </a:rPr>
              <a:t>: Extended 40-pin GPIO header.</a:t>
            </a:r>
          </a:p>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Camera Support</a:t>
            </a:r>
            <a:r>
              <a:rPr lang="en-US" sz="1400" dirty="0">
                <a:solidFill>
                  <a:schemeClr val="bg1"/>
                </a:solidFill>
                <a:latin typeface="Alata" pitchFamily="2" charset="0"/>
                <a:cs typeface="Alata" pitchFamily="2" charset="0"/>
              </a:rPr>
              <a:t>: CSI camera port for connecting a Raspberry Pi camera.</a:t>
            </a:r>
          </a:p>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Power Input</a:t>
            </a:r>
            <a:r>
              <a:rPr lang="en-US" sz="1400" dirty="0">
                <a:solidFill>
                  <a:schemeClr val="bg1"/>
                </a:solidFill>
                <a:latin typeface="Alata" pitchFamily="2" charset="0"/>
                <a:cs typeface="Alata" pitchFamily="2" charset="0"/>
              </a:rPr>
              <a:t>: 5V/2.5A DC power input.</a:t>
            </a:r>
          </a:p>
        </p:txBody>
      </p:sp>
      <p:sp>
        <p:nvSpPr>
          <p:cNvPr id="27" name="CasellaDiTesto 26">
            <a:extLst>
              <a:ext uri="{FF2B5EF4-FFF2-40B4-BE49-F238E27FC236}">
                <a16:creationId xmlns:a16="http://schemas.microsoft.com/office/drawing/2014/main" id="{D142F220-D096-B652-3CDF-AC70DE2A6075}"/>
              </a:ext>
            </a:extLst>
          </p:cNvPr>
          <p:cNvSpPr txBox="1"/>
          <p:nvPr/>
        </p:nvSpPr>
        <p:spPr>
          <a:xfrm>
            <a:off x="2879049" y="4517393"/>
            <a:ext cx="8586921" cy="1921039"/>
          </a:xfrm>
          <a:prstGeom prst="rect">
            <a:avLst/>
          </a:prstGeom>
          <a:noFill/>
        </p:spPr>
        <p:txBody>
          <a:bodyPr wrap="square" rtlCol="0">
            <a:spAutoFit/>
          </a:bodyPr>
          <a:lstStyle/>
          <a:p>
            <a:pPr marL="285750" indent="-285750" algn="just">
              <a:spcAft>
                <a:spcPts val="500"/>
              </a:spcAft>
              <a:buFont typeface="Courier New" panose="02070309020205020404" pitchFamily="49" charset="0"/>
              <a:buChar char="o"/>
            </a:pPr>
            <a:r>
              <a:rPr lang="en-US" sz="1400" b="1" dirty="0">
                <a:solidFill>
                  <a:schemeClr val="bg1"/>
                </a:solidFill>
                <a:latin typeface="Alata" pitchFamily="2" charset="0"/>
                <a:cs typeface="Alata" pitchFamily="2" charset="0"/>
              </a:rPr>
              <a:t>Sensor</a:t>
            </a:r>
            <a:r>
              <a:rPr lang="en-US" sz="1400" dirty="0">
                <a:solidFill>
                  <a:schemeClr val="bg1"/>
                </a:solidFill>
                <a:latin typeface="Alata" pitchFamily="2" charset="0"/>
                <a:cs typeface="Alata" pitchFamily="2" charset="0"/>
              </a:rPr>
              <a:t>: Sony IMX219, 8-megapixel sensor.</a:t>
            </a:r>
          </a:p>
          <a:p>
            <a:pPr marL="285750" indent="-285750" algn="just">
              <a:spcAft>
                <a:spcPts val="500"/>
              </a:spcAft>
              <a:buFont typeface="Courier New" panose="02070309020205020404" pitchFamily="49" charset="0"/>
              <a:buChar char="o"/>
            </a:pPr>
            <a:r>
              <a:rPr lang="en-US" sz="1400" b="1" dirty="0">
                <a:solidFill>
                  <a:schemeClr val="bg1"/>
                </a:solidFill>
                <a:latin typeface="Alata" pitchFamily="2" charset="0"/>
                <a:cs typeface="Alata" pitchFamily="2" charset="0"/>
              </a:rPr>
              <a:t>Capabilities</a:t>
            </a:r>
            <a:r>
              <a:rPr lang="en-US" sz="1400" dirty="0">
                <a:solidFill>
                  <a:schemeClr val="bg1"/>
                </a:solidFill>
                <a:latin typeface="Alata" pitchFamily="2" charset="0"/>
                <a:cs typeface="Alata" pitchFamily="2" charset="0"/>
              </a:rPr>
              <a:t>:</a:t>
            </a:r>
          </a:p>
          <a:p>
            <a:pPr marL="742950" lvl="1" indent="-285750" algn="just">
              <a:spcAft>
                <a:spcPts val="500"/>
              </a:spcAft>
              <a:buFont typeface="Arial" panose="020B0604020202020204" pitchFamily="34" charset="0"/>
              <a:buChar char="•"/>
            </a:pPr>
            <a:r>
              <a:rPr lang="en-US" sz="1400" dirty="0">
                <a:solidFill>
                  <a:schemeClr val="bg1"/>
                </a:solidFill>
                <a:latin typeface="Alata" pitchFamily="2" charset="0"/>
                <a:cs typeface="Alata" pitchFamily="2" charset="0"/>
              </a:rPr>
              <a:t>High-definition video recording: 1080p30, 720p60, VGA90 video modes.</a:t>
            </a:r>
          </a:p>
          <a:p>
            <a:pPr marL="742950" lvl="1" indent="-285750" algn="just">
              <a:spcAft>
                <a:spcPts val="500"/>
              </a:spcAft>
              <a:buFont typeface="Arial" panose="020B0604020202020204" pitchFamily="34" charset="0"/>
              <a:buChar char="•"/>
            </a:pPr>
            <a:r>
              <a:rPr lang="en-US" sz="1400" dirty="0">
                <a:solidFill>
                  <a:schemeClr val="bg1"/>
                </a:solidFill>
                <a:latin typeface="Alata" pitchFamily="2" charset="0"/>
                <a:cs typeface="Alata" pitchFamily="2" charset="0"/>
              </a:rPr>
              <a:t> Still image capture.</a:t>
            </a:r>
          </a:p>
          <a:p>
            <a:pPr marL="285750" indent="-285750" algn="just">
              <a:spcAft>
                <a:spcPts val="500"/>
              </a:spcAft>
              <a:buFont typeface="Courier New" panose="02070309020205020404" pitchFamily="49" charset="0"/>
              <a:buChar char="o"/>
            </a:pPr>
            <a:r>
              <a:rPr lang="en-US" sz="1400" b="1" dirty="0">
                <a:solidFill>
                  <a:schemeClr val="bg1"/>
                </a:solidFill>
                <a:latin typeface="Alata" pitchFamily="2" charset="0"/>
                <a:cs typeface="Alata" pitchFamily="2" charset="0"/>
              </a:rPr>
              <a:t>Connection</a:t>
            </a:r>
            <a:r>
              <a:rPr lang="en-US" sz="1400" dirty="0">
                <a:solidFill>
                  <a:schemeClr val="bg1"/>
                </a:solidFill>
                <a:latin typeface="Alata" pitchFamily="2" charset="0"/>
                <a:cs typeface="Alata" pitchFamily="2" charset="0"/>
              </a:rPr>
              <a:t>: Attaches via a 15cm ribbon cable to the CSI port on the Raspberry Pi.</a:t>
            </a:r>
          </a:p>
          <a:p>
            <a:pPr marL="285750" indent="-285750" algn="just">
              <a:spcAft>
                <a:spcPts val="500"/>
              </a:spcAft>
              <a:buFont typeface="Courier New" panose="02070309020205020404" pitchFamily="49" charset="0"/>
              <a:buChar char="o"/>
            </a:pPr>
            <a:r>
              <a:rPr lang="en-US" sz="1400" b="1" dirty="0">
                <a:solidFill>
                  <a:schemeClr val="bg1"/>
                </a:solidFill>
                <a:latin typeface="Alata" pitchFamily="2" charset="0"/>
                <a:cs typeface="Alata" pitchFamily="2" charset="0"/>
              </a:rPr>
              <a:t>Software Support</a:t>
            </a:r>
            <a:r>
              <a:rPr lang="en-US" sz="1400" dirty="0">
                <a:solidFill>
                  <a:schemeClr val="bg1"/>
                </a:solidFill>
                <a:latin typeface="Alata" pitchFamily="2" charset="0"/>
                <a:cs typeface="Alata" pitchFamily="2" charset="0"/>
              </a:rPr>
              <a:t>: Numerous third-party libraries are available, including the Picamera Python library. </a:t>
            </a:r>
          </a:p>
        </p:txBody>
      </p:sp>
      <p:sp>
        <p:nvSpPr>
          <p:cNvPr id="29" name="CasellaDiTesto 28">
            <a:extLst>
              <a:ext uri="{FF2B5EF4-FFF2-40B4-BE49-F238E27FC236}">
                <a16:creationId xmlns:a16="http://schemas.microsoft.com/office/drawing/2014/main" id="{3E615646-9B59-7688-128C-7EFDA74B71E1}"/>
              </a:ext>
            </a:extLst>
          </p:cNvPr>
          <p:cNvSpPr txBox="1"/>
          <p:nvPr/>
        </p:nvSpPr>
        <p:spPr>
          <a:xfrm>
            <a:off x="881601" y="4107231"/>
            <a:ext cx="6939097" cy="307777"/>
          </a:xfrm>
          <a:prstGeom prst="rect">
            <a:avLst/>
          </a:prstGeom>
          <a:noFill/>
        </p:spPr>
        <p:txBody>
          <a:bodyPr wrap="square" rtlCol="0">
            <a:spAutoFit/>
          </a:bodyPr>
          <a:lstStyle/>
          <a:p>
            <a:r>
              <a:rPr lang="it-IT" sz="1400" b="1" spc="300" dirty="0">
                <a:solidFill>
                  <a:schemeClr val="bg1"/>
                </a:solidFill>
                <a:latin typeface="Alata" pitchFamily="2" charset="0"/>
                <a:cs typeface="Alata" pitchFamily="2" charset="0"/>
              </a:rPr>
              <a:t>RASPBERRY PI CAMERA MODULE (V2.1)</a:t>
            </a:r>
          </a:p>
        </p:txBody>
      </p:sp>
      <p:sp>
        <p:nvSpPr>
          <p:cNvPr id="5" name="Rettangolo 4">
            <a:extLst>
              <a:ext uri="{FF2B5EF4-FFF2-40B4-BE49-F238E27FC236}">
                <a16:creationId xmlns:a16="http://schemas.microsoft.com/office/drawing/2014/main" id="{8A53DCE4-8C1D-AD03-1C19-F0B304EAC43B}"/>
              </a:ext>
            </a:extLst>
          </p:cNvPr>
          <p:cNvSpPr/>
          <p:nvPr/>
        </p:nvSpPr>
        <p:spPr>
          <a:xfrm>
            <a:off x="563683" y="308488"/>
            <a:ext cx="412764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HARDWARE SETUP</a:t>
            </a:r>
          </a:p>
        </p:txBody>
      </p:sp>
      <p:pic>
        <p:nvPicPr>
          <p:cNvPr id="8" name="Immagine 7">
            <a:extLst>
              <a:ext uri="{FF2B5EF4-FFF2-40B4-BE49-F238E27FC236}">
                <a16:creationId xmlns:a16="http://schemas.microsoft.com/office/drawing/2014/main" id="{86A1E56F-3CCD-7B19-D039-38D13A2B6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5" y="13818"/>
            <a:ext cx="1199418" cy="1199418"/>
          </a:xfrm>
          <a:prstGeom prst="rect">
            <a:avLst/>
          </a:prstGeom>
        </p:spPr>
      </p:pic>
    </p:spTree>
    <p:extLst>
      <p:ext uri="{BB962C8B-B14F-4D97-AF65-F5344CB8AC3E}">
        <p14:creationId xmlns:p14="http://schemas.microsoft.com/office/powerpoint/2010/main" val="1701423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CF0F0E-0D42-E434-F9E8-8359B5600C1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A218E6-4F58-BEB6-62C6-316241D61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6839C07-5460-3728-4355-1C50063B55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2E92819-1827-1737-C535-7B206B57C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FFF688C-D2D0-0413-566E-6B8CB8FB1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EBAEB32-5B3D-2FD8-7ABC-19F89210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911F13F-B036-436B-B2BF-3BDBD2FD1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2E969D5-DB45-A6D7-73CF-EB55D65BD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E8C9484-CD57-5F72-E397-4C60A8558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uppo 1">
            <a:extLst>
              <a:ext uri="{FF2B5EF4-FFF2-40B4-BE49-F238E27FC236}">
                <a16:creationId xmlns:a16="http://schemas.microsoft.com/office/drawing/2014/main" id="{D2147FE0-D8CC-D558-4E53-51CF94F7C11E}"/>
              </a:ext>
            </a:extLst>
          </p:cNvPr>
          <p:cNvGrpSpPr/>
          <p:nvPr/>
        </p:nvGrpSpPr>
        <p:grpSpPr>
          <a:xfrm>
            <a:off x="3505472" y="2374238"/>
            <a:ext cx="5181056" cy="2109528"/>
            <a:chOff x="3440334" y="2172272"/>
            <a:chExt cx="5181056" cy="2109528"/>
          </a:xfrm>
        </p:grpSpPr>
        <p:grpSp>
          <p:nvGrpSpPr>
            <p:cNvPr id="6" name="Gruppo 5">
              <a:extLst>
                <a:ext uri="{FF2B5EF4-FFF2-40B4-BE49-F238E27FC236}">
                  <a16:creationId xmlns:a16="http://schemas.microsoft.com/office/drawing/2014/main" id="{856B7C79-58CC-B565-C710-0365AD2D4D3B}"/>
                </a:ext>
              </a:extLst>
            </p:cNvPr>
            <p:cNvGrpSpPr/>
            <p:nvPr/>
          </p:nvGrpSpPr>
          <p:grpSpPr>
            <a:xfrm>
              <a:off x="3546794" y="2579464"/>
              <a:ext cx="1807717" cy="1702336"/>
              <a:chOff x="5918522" y="1697568"/>
              <a:chExt cx="1373808" cy="1293722"/>
            </a:xfrm>
          </p:grpSpPr>
          <p:pic>
            <p:nvPicPr>
              <p:cNvPr id="7" name="Immagine 6">
                <a:extLst>
                  <a:ext uri="{FF2B5EF4-FFF2-40B4-BE49-F238E27FC236}">
                    <a16:creationId xmlns:a16="http://schemas.microsoft.com/office/drawing/2014/main" id="{DCD28AA3-B6D5-F2FC-1703-244D54AD19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75734" y="1932123"/>
                <a:ext cx="837876" cy="837877"/>
              </a:xfrm>
              <a:prstGeom prst="rect">
                <a:avLst/>
              </a:prstGeom>
            </p:spPr>
          </p:pic>
          <p:sp>
            <p:nvSpPr>
              <p:cNvPr id="9" name="Rettangolo con angoli arrotondati 8">
                <a:extLst>
                  <a:ext uri="{FF2B5EF4-FFF2-40B4-BE49-F238E27FC236}">
                    <a16:creationId xmlns:a16="http://schemas.microsoft.com/office/drawing/2014/main" id="{9B981007-ADA7-A229-D00D-47DE45FF49A8}"/>
                  </a:ext>
                </a:extLst>
              </p:cNvPr>
              <p:cNvSpPr/>
              <p:nvPr/>
            </p:nvSpPr>
            <p:spPr>
              <a:xfrm>
                <a:off x="5918522" y="1697568"/>
                <a:ext cx="1373808" cy="1293722"/>
              </a:xfrm>
              <a:prstGeom prst="roundRect">
                <a:avLst>
                  <a:gd name="adj" fmla="val 7027"/>
                </a:avLst>
              </a:prstGeom>
              <a:noFill/>
              <a:ln w="28575">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19" name="CasellaDiTesto 18">
              <a:extLst>
                <a:ext uri="{FF2B5EF4-FFF2-40B4-BE49-F238E27FC236}">
                  <a16:creationId xmlns:a16="http://schemas.microsoft.com/office/drawing/2014/main" id="{1C685000-C006-2F4E-7693-33E36DB4FAF2}"/>
                </a:ext>
              </a:extLst>
            </p:cNvPr>
            <p:cNvSpPr txBox="1"/>
            <p:nvPr/>
          </p:nvSpPr>
          <p:spPr>
            <a:xfrm>
              <a:off x="3440334" y="2172272"/>
              <a:ext cx="5181056" cy="307777"/>
            </a:xfrm>
            <a:prstGeom prst="rect">
              <a:avLst/>
            </a:prstGeom>
            <a:noFill/>
          </p:spPr>
          <p:txBody>
            <a:bodyPr wrap="square" rtlCol="0">
              <a:spAutoFit/>
            </a:bodyPr>
            <a:lstStyle/>
            <a:p>
              <a:r>
                <a:rPr lang="it-IT" sz="1400" b="1" spc="300" dirty="0">
                  <a:solidFill>
                    <a:schemeClr val="bg1"/>
                  </a:solidFill>
                  <a:latin typeface="Alata" pitchFamily="2" charset="0"/>
                  <a:cs typeface="Alata" pitchFamily="2" charset="0"/>
                </a:rPr>
                <a:t>C MEDIA ELECTRONICS USB SOUND DEVICE</a:t>
              </a:r>
            </a:p>
          </p:txBody>
        </p:sp>
        <p:sp>
          <p:nvSpPr>
            <p:cNvPr id="23" name="CasellaDiTesto 22">
              <a:extLst>
                <a:ext uri="{FF2B5EF4-FFF2-40B4-BE49-F238E27FC236}">
                  <a16:creationId xmlns:a16="http://schemas.microsoft.com/office/drawing/2014/main" id="{1139BC25-85A3-AF5A-9027-171EE81BEE2B}"/>
                </a:ext>
              </a:extLst>
            </p:cNvPr>
            <p:cNvSpPr txBox="1"/>
            <p:nvPr/>
          </p:nvSpPr>
          <p:spPr>
            <a:xfrm>
              <a:off x="5437782" y="2576202"/>
              <a:ext cx="2868975" cy="1705595"/>
            </a:xfrm>
            <a:prstGeom prst="rect">
              <a:avLst/>
            </a:prstGeom>
            <a:noFill/>
          </p:spPr>
          <p:txBody>
            <a:bodyPr wrap="square" rtlCol="0">
              <a:spAutoFit/>
            </a:bodyPr>
            <a:lstStyle/>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Processor : insert specs</a:t>
              </a:r>
              <a:r>
                <a:rPr lang="en-US" sz="1400" dirty="0">
                  <a:solidFill>
                    <a:schemeClr val="bg1"/>
                  </a:solidFill>
                  <a:latin typeface="Alata" pitchFamily="2" charset="0"/>
                  <a:cs typeface="Alata" pitchFamily="2" charset="0"/>
                </a:rPr>
                <a:t>.</a:t>
              </a:r>
            </a:p>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USB Version </a:t>
              </a:r>
              <a:r>
                <a:rPr lang="en-US" sz="1400" dirty="0">
                  <a:solidFill>
                    <a:schemeClr val="bg1"/>
                  </a:solidFill>
                  <a:latin typeface="Alata" pitchFamily="2" charset="0"/>
                  <a:cs typeface="Alata" pitchFamily="2" charset="0"/>
                </a:rPr>
                <a:t>: 1.1</a:t>
              </a:r>
            </a:p>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Channels </a:t>
              </a:r>
              <a:r>
                <a:rPr lang="en-US" sz="1400" dirty="0">
                  <a:solidFill>
                    <a:schemeClr val="bg1"/>
                  </a:solidFill>
                  <a:latin typeface="Alata" pitchFamily="2" charset="0"/>
                  <a:cs typeface="Alata" pitchFamily="2" charset="0"/>
                </a:rPr>
                <a:t>: 1.</a:t>
              </a:r>
            </a:p>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Sample Rate </a:t>
              </a:r>
              <a:r>
                <a:rPr lang="en-US" sz="1400" dirty="0">
                  <a:solidFill>
                    <a:schemeClr val="bg1"/>
                  </a:solidFill>
                  <a:latin typeface="Alata" pitchFamily="2" charset="0"/>
                  <a:cs typeface="Alata" pitchFamily="2" charset="0"/>
                </a:rPr>
                <a:t>: 44100 Hz.</a:t>
              </a:r>
            </a:p>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Audio Format </a:t>
              </a:r>
              <a:r>
                <a:rPr lang="en-US" sz="1400" dirty="0">
                  <a:solidFill>
                    <a:schemeClr val="bg1"/>
                  </a:solidFill>
                  <a:latin typeface="Alata" pitchFamily="2" charset="0"/>
                  <a:cs typeface="Alata" pitchFamily="2" charset="0"/>
                </a:rPr>
                <a:t>: PCM.</a:t>
              </a:r>
            </a:p>
            <a:p>
              <a:pPr marL="285750" indent="-285750" algn="just">
                <a:spcAft>
                  <a:spcPts val="500"/>
                </a:spcAft>
                <a:buFont typeface="Arial" panose="020B0604020202020204" pitchFamily="34" charset="0"/>
                <a:buChar char="•"/>
              </a:pPr>
              <a:r>
                <a:rPr lang="en-US" sz="1400" b="1" dirty="0">
                  <a:solidFill>
                    <a:schemeClr val="bg1"/>
                  </a:solidFill>
                  <a:latin typeface="Alata" pitchFamily="2" charset="0"/>
                  <a:cs typeface="Alata" pitchFamily="2" charset="0"/>
                </a:rPr>
                <a:t>Bit Resolution </a:t>
              </a:r>
              <a:r>
                <a:rPr lang="en-US" sz="1400" dirty="0">
                  <a:solidFill>
                    <a:schemeClr val="bg1"/>
                  </a:solidFill>
                  <a:latin typeface="Alata" pitchFamily="2" charset="0"/>
                  <a:cs typeface="Alata" pitchFamily="2" charset="0"/>
                </a:rPr>
                <a:t>: 16 bits.</a:t>
              </a:r>
            </a:p>
          </p:txBody>
        </p:sp>
      </p:grpSp>
      <p:sp>
        <p:nvSpPr>
          <p:cNvPr id="3" name="Rettangolo 2">
            <a:extLst>
              <a:ext uri="{FF2B5EF4-FFF2-40B4-BE49-F238E27FC236}">
                <a16:creationId xmlns:a16="http://schemas.microsoft.com/office/drawing/2014/main" id="{893E238A-9E94-5E29-868C-CE73FD4835A8}"/>
              </a:ext>
            </a:extLst>
          </p:cNvPr>
          <p:cNvSpPr/>
          <p:nvPr/>
        </p:nvSpPr>
        <p:spPr>
          <a:xfrm>
            <a:off x="563683" y="308488"/>
            <a:ext cx="412764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HARDWARE SETUP</a:t>
            </a:r>
          </a:p>
        </p:txBody>
      </p:sp>
      <p:pic>
        <p:nvPicPr>
          <p:cNvPr id="4" name="Immagine 3">
            <a:extLst>
              <a:ext uri="{FF2B5EF4-FFF2-40B4-BE49-F238E27FC236}">
                <a16:creationId xmlns:a16="http://schemas.microsoft.com/office/drawing/2014/main" id="{A1FA4C6C-8BBE-6732-013D-8E6C0F751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5" y="13818"/>
            <a:ext cx="1199418" cy="1199418"/>
          </a:xfrm>
          <a:prstGeom prst="rect">
            <a:avLst/>
          </a:prstGeom>
        </p:spPr>
      </p:pic>
    </p:spTree>
    <p:extLst>
      <p:ext uri="{BB962C8B-B14F-4D97-AF65-F5344CB8AC3E}">
        <p14:creationId xmlns:p14="http://schemas.microsoft.com/office/powerpoint/2010/main" val="196327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A32503-C698-4192-6171-75EFC718F13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DC57175-5B5A-3973-5DC3-ED8EBD0EB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A390290-A319-7D94-5454-934FBB43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3AF2F42-7514-EB0E-A53C-F3F1B9317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790B7EB-DE66-0671-151E-D05243131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5E4AF4F-1634-A3A5-F873-7C678070F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737A3EF-D7A9-E92D-9599-E255BABD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8A4280B-BD02-C8A8-B8A1-2CC555A0A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911D1C6-601E-27B1-083D-D6C02E39A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What you will need | Getting started with the Camera Module | Python |  Coding projects for kids and teens">
            <a:extLst>
              <a:ext uri="{FF2B5EF4-FFF2-40B4-BE49-F238E27FC236}">
                <a16:creationId xmlns:a16="http://schemas.microsoft.com/office/drawing/2014/main" id="{CDBD51D1-D9B1-B2BE-837A-227DD095A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64" y="2505767"/>
            <a:ext cx="1807716" cy="1506430"/>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448872EB-8027-81E8-A679-F1FBAE09D9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31242" y="2657898"/>
            <a:ext cx="1102514" cy="1102515"/>
          </a:xfrm>
          <a:prstGeom prst="rect">
            <a:avLst/>
          </a:prstGeom>
        </p:spPr>
      </p:pic>
      <p:pic>
        <p:nvPicPr>
          <p:cNvPr id="7" name="Immagine 6" descr="Immagine che contiene Elementi grafici, schermata, design&#10;&#10;Il contenuto generato dall'IA potrebbe non essere corretto.">
            <a:extLst>
              <a:ext uri="{FF2B5EF4-FFF2-40B4-BE49-F238E27FC236}">
                <a16:creationId xmlns:a16="http://schemas.microsoft.com/office/drawing/2014/main" id="{2DEFD0DB-B72F-A932-3D2B-8EED46D49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5798" y="2447650"/>
            <a:ext cx="1622664" cy="1622664"/>
          </a:xfrm>
          <a:prstGeom prst="rect">
            <a:avLst/>
          </a:prstGeom>
        </p:spPr>
      </p:pic>
      <p:grpSp>
        <p:nvGrpSpPr>
          <p:cNvPr id="21" name="Gruppo 20">
            <a:extLst>
              <a:ext uri="{FF2B5EF4-FFF2-40B4-BE49-F238E27FC236}">
                <a16:creationId xmlns:a16="http://schemas.microsoft.com/office/drawing/2014/main" id="{D23E951F-8780-1649-BCF8-BF4E3D5AD512}"/>
              </a:ext>
            </a:extLst>
          </p:cNvPr>
          <p:cNvGrpSpPr/>
          <p:nvPr/>
        </p:nvGrpSpPr>
        <p:grpSpPr>
          <a:xfrm>
            <a:off x="7505816" y="2800733"/>
            <a:ext cx="2054942" cy="1394412"/>
            <a:chOff x="4510524" y="2505767"/>
            <a:chExt cx="2054942" cy="1394412"/>
          </a:xfrm>
        </p:grpSpPr>
        <p:sp>
          <p:nvSpPr>
            <p:cNvPr id="8" name="CasellaDiTesto 7">
              <a:extLst>
                <a:ext uri="{FF2B5EF4-FFF2-40B4-BE49-F238E27FC236}">
                  <a16:creationId xmlns:a16="http://schemas.microsoft.com/office/drawing/2014/main" id="{99EA24D6-EA04-7F5D-8E58-A09E2B939B6C}"/>
                </a:ext>
              </a:extLst>
            </p:cNvPr>
            <p:cNvSpPr txBox="1"/>
            <p:nvPr/>
          </p:nvSpPr>
          <p:spPr>
            <a:xfrm>
              <a:off x="4510524" y="3500069"/>
              <a:ext cx="2054942" cy="400110"/>
            </a:xfrm>
            <a:prstGeom prst="rect">
              <a:avLst/>
            </a:prstGeom>
            <a:noFill/>
          </p:spPr>
          <p:txBody>
            <a:bodyPr wrap="square" rtlCol="0" anchor="ctr">
              <a:spAutoFit/>
            </a:bodyPr>
            <a:lstStyle/>
            <a:p>
              <a:pPr algn="ctr"/>
              <a:r>
                <a:rPr lang="it-IT" sz="2000" b="1" dirty="0">
                  <a:solidFill>
                    <a:schemeClr val="bg1"/>
                  </a:solidFill>
                  <a:latin typeface="Alata" pitchFamily="2" charset="0"/>
                  <a:cs typeface="Alata" pitchFamily="2" charset="0"/>
                </a:rPr>
                <a:t>OpenCV</a:t>
              </a:r>
            </a:p>
          </p:txBody>
        </p:sp>
        <p:pic>
          <p:nvPicPr>
            <p:cNvPr id="17" name="Immagine 16" descr="Immagine che contiene Elementi grafici, cerchio, grafica, Carattere&#10;&#10;Il contenuto generato dall'IA potrebbe non essere corretto.">
              <a:extLst>
                <a:ext uri="{FF2B5EF4-FFF2-40B4-BE49-F238E27FC236}">
                  <a16:creationId xmlns:a16="http://schemas.microsoft.com/office/drawing/2014/main" id="{CCBB8376-9921-6196-FD35-3723552739DC}"/>
                </a:ext>
              </a:extLst>
            </p:cNvPr>
            <p:cNvPicPr>
              <a:picLocks noChangeAspect="1"/>
            </p:cNvPicPr>
            <p:nvPr/>
          </p:nvPicPr>
          <p:blipFill>
            <a:blip r:embed="rId5">
              <a:extLst>
                <a:ext uri="{28A0092B-C50C-407E-A947-70E740481C1C}">
                  <a14:useLocalDpi xmlns:a14="http://schemas.microsoft.com/office/drawing/2010/main" val="0"/>
                </a:ext>
              </a:extLst>
            </a:blip>
            <a:srcRect b="23584"/>
            <a:stretch>
              <a:fillRect/>
            </a:stretch>
          </p:blipFill>
          <p:spPr>
            <a:xfrm>
              <a:off x="5027210" y="2505767"/>
              <a:ext cx="1102514" cy="1037533"/>
            </a:xfrm>
            <a:prstGeom prst="rect">
              <a:avLst/>
            </a:prstGeom>
          </p:spPr>
        </p:pic>
      </p:grpSp>
      <p:pic>
        <p:nvPicPr>
          <p:cNvPr id="25" name="Immagine 24" descr="Immagine che contiene Carattere, Elementi grafici, testo, grafica&#10;&#10;Il contenuto generato dall'IA potrebbe non essere corretto.">
            <a:extLst>
              <a:ext uri="{FF2B5EF4-FFF2-40B4-BE49-F238E27FC236}">
                <a16:creationId xmlns:a16="http://schemas.microsoft.com/office/drawing/2014/main" id="{178206E4-7B45-D7BF-232C-CED27C7165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7457" y="3055243"/>
            <a:ext cx="2283462" cy="482064"/>
          </a:xfrm>
          <a:prstGeom prst="rect">
            <a:avLst/>
          </a:prstGeom>
        </p:spPr>
      </p:pic>
      <p:sp>
        <p:nvSpPr>
          <p:cNvPr id="27" name="CasellaDiTesto 26">
            <a:extLst>
              <a:ext uri="{FF2B5EF4-FFF2-40B4-BE49-F238E27FC236}">
                <a16:creationId xmlns:a16="http://schemas.microsoft.com/office/drawing/2014/main" id="{5A693716-8B33-BEFD-FC48-4B98DEAE05DF}"/>
              </a:ext>
            </a:extLst>
          </p:cNvPr>
          <p:cNvSpPr txBox="1"/>
          <p:nvPr/>
        </p:nvSpPr>
        <p:spPr>
          <a:xfrm>
            <a:off x="2230071" y="3890429"/>
            <a:ext cx="2054942" cy="400110"/>
          </a:xfrm>
          <a:prstGeom prst="rect">
            <a:avLst/>
          </a:prstGeom>
          <a:noFill/>
        </p:spPr>
        <p:txBody>
          <a:bodyPr wrap="square" rtlCol="0" anchor="ctr">
            <a:spAutoFit/>
          </a:bodyPr>
          <a:lstStyle/>
          <a:p>
            <a:pPr algn="ctr"/>
            <a:r>
              <a:rPr lang="it-IT" sz="2000" b="1" dirty="0">
                <a:solidFill>
                  <a:schemeClr val="bg1"/>
                </a:solidFill>
                <a:latin typeface="Alata" pitchFamily="2" charset="0"/>
                <a:cs typeface="Alata" pitchFamily="2" charset="0"/>
              </a:rPr>
              <a:t>Raspberry Pi 3 +</a:t>
            </a:r>
          </a:p>
        </p:txBody>
      </p:sp>
      <p:sp>
        <p:nvSpPr>
          <p:cNvPr id="29" name="CasellaDiTesto 28">
            <a:extLst>
              <a:ext uri="{FF2B5EF4-FFF2-40B4-BE49-F238E27FC236}">
                <a16:creationId xmlns:a16="http://schemas.microsoft.com/office/drawing/2014/main" id="{B2B88C82-16C2-D6AD-50B0-34CE437F9BBF}"/>
              </a:ext>
            </a:extLst>
          </p:cNvPr>
          <p:cNvSpPr txBox="1"/>
          <p:nvPr/>
        </p:nvSpPr>
        <p:spPr>
          <a:xfrm>
            <a:off x="104751" y="3841202"/>
            <a:ext cx="2054942" cy="707886"/>
          </a:xfrm>
          <a:prstGeom prst="rect">
            <a:avLst/>
          </a:prstGeom>
          <a:noFill/>
        </p:spPr>
        <p:txBody>
          <a:bodyPr wrap="square" rtlCol="0" anchor="ctr">
            <a:spAutoFit/>
          </a:bodyPr>
          <a:lstStyle/>
          <a:p>
            <a:pPr algn="ctr"/>
            <a:r>
              <a:rPr lang="it-IT" sz="2000" b="1" dirty="0">
                <a:solidFill>
                  <a:schemeClr val="bg1"/>
                </a:solidFill>
                <a:latin typeface="Alata" pitchFamily="2" charset="0"/>
                <a:cs typeface="Alata" pitchFamily="2" charset="0"/>
              </a:rPr>
              <a:t>Raspberry Pi</a:t>
            </a:r>
          </a:p>
          <a:p>
            <a:pPr algn="ctr"/>
            <a:r>
              <a:rPr lang="it-IT" sz="2000" b="1" dirty="0">
                <a:solidFill>
                  <a:schemeClr val="bg1"/>
                </a:solidFill>
                <a:latin typeface="Alata" pitchFamily="2" charset="0"/>
                <a:cs typeface="Alata" pitchFamily="2" charset="0"/>
              </a:rPr>
              <a:t>Camera</a:t>
            </a:r>
          </a:p>
        </p:txBody>
      </p:sp>
      <p:sp>
        <p:nvSpPr>
          <p:cNvPr id="30" name="CasellaDiTesto 29">
            <a:extLst>
              <a:ext uri="{FF2B5EF4-FFF2-40B4-BE49-F238E27FC236}">
                <a16:creationId xmlns:a16="http://schemas.microsoft.com/office/drawing/2014/main" id="{16BCB0CB-5453-A9F6-35DB-07CE41D0B0E5}"/>
              </a:ext>
            </a:extLst>
          </p:cNvPr>
          <p:cNvSpPr txBox="1"/>
          <p:nvPr/>
        </p:nvSpPr>
        <p:spPr>
          <a:xfrm>
            <a:off x="9961929" y="3995090"/>
            <a:ext cx="2054942" cy="400110"/>
          </a:xfrm>
          <a:prstGeom prst="rect">
            <a:avLst/>
          </a:prstGeom>
          <a:noFill/>
        </p:spPr>
        <p:txBody>
          <a:bodyPr wrap="square" rtlCol="0" anchor="ctr">
            <a:spAutoFit/>
          </a:bodyPr>
          <a:lstStyle/>
          <a:p>
            <a:pPr algn="ctr"/>
            <a:r>
              <a:rPr lang="it-IT" sz="2000" b="1" dirty="0">
                <a:solidFill>
                  <a:schemeClr val="bg1"/>
                </a:solidFill>
                <a:latin typeface="Alata" pitchFamily="2" charset="0"/>
                <a:cs typeface="Alata" pitchFamily="2" charset="0"/>
              </a:rPr>
              <a:t>Image</a:t>
            </a:r>
          </a:p>
        </p:txBody>
      </p:sp>
      <p:sp>
        <p:nvSpPr>
          <p:cNvPr id="33" name="Freccia a destra 32">
            <a:extLst>
              <a:ext uri="{FF2B5EF4-FFF2-40B4-BE49-F238E27FC236}">
                <a16:creationId xmlns:a16="http://schemas.microsoft.com/office/drawing/2014/main" id="{392E34FE-036E-3623-48DE-024DFF79C888}"/>
              </a:ext>
            </a:extLst>
          </p:cNvPr>
          <p:cNvSpPr/>
          <p:nvPr/>
        </p:nvSpPr>
        <p:spPr>
          <a:xfrm>
            <a:off x="1708272" y="3187968"/>
            <a:ext cx="640764" cy="241032"/>
          </a:xfrm>
          <a:prstGeom prst="rightArrow">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4" name="Freccia a destra 33">
            <a:extLst>
              <a:ext uri="{FF2B5EF4-FFF2-40B4-BE49-F238E27FC236}">
                <a16:creationId xmlns:a16="http://schemas.microsoft.com/office/drawing/2014/main" id="{621CD6DF-AEBE-FA8F-5D9B-11DC2B1AA60C}"/>
              </a:ext>
            </a:extLst>
          </p:cNvPr>
          <p:cNvSpPr/>
          <p:nvPr/>
        </p:nvSpPr>
        <p:spPr>
          <a:xfrm>
            <a:off x="3867056" y="3196073"/>
            <a:ext cx="640764" cy="241032"/>
          </a:xfrm>
          <a:prstGeom prst="rightArrow">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5" name="Freccia a destra 34">
            <a:extLst>
              <a:ext uri="{FF2B5EF4-FFF2-40B4-BE49-F238E27FC236}">
                <a16:creationId xmlns:a16="http://schemas.microsoft.com/office/drawing/2014/main" id="{353C6A9A-BEC1-EE5D-41D9-F30E9130B2E0}"/>
              </a:ext>
            </a:extLst>
          </p:cNvPr>
          <p:cNvSpPr/>
          <p:nvPr/>
        </p:nvSpPr>
        <p:spPr>
          <a:xfrm>
            <a:off x="7150903" y="3187968"/>
            <a:ext cx="640764" cy="241032"/>
          </a:xfrm>
          <a:prstGeom prst="rightArrow">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6" name="Freccia a destra 35">
            <a:extLst>
              <a:ext uri="{FF2B5EF4-FFF2-40B4-BE49-F238E27FC236}">
                <a16:creationId xmlns:a16="http://schemas.microsoft.com/office/drawing/2014/main" id="{16248CF8-6001-E796-2C4F-3DF3C4CC0F5F}"/>
              </a:ext>
            </a:extLst>
          </p:cNvPr>
          <p:cNvSpPr/>
          <p:nvPr/>
        </p:nvSpPr>
        <p:spPr>
          <a:xfrm>
            <a:off x="9331439" y="3194531"/>
            <a:ext cx="640764" cy="241032"/>
          </a:xfrm>
          <a:prstGeom prst="rightArrow">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ttangolo 3">
            <a:extLst>
              <a:ext uri="{FF2B5EF4-FFF2-40B4-BE49-F238E27FC236}">
                <a16:creationId xmlns:a16="http://schemas.microsoft.com/office/drawing/2014/main" id="{0428A785-6FE3-811D-86F5-2B136C3E70E6}"/>
              </a:ext>
            </a:extLst>
          </p:cNvPr>
          <p:cNvSpPr/>
          <p:nvPr/>
        </p:nvSpPr>
        <p:spPr>
          <a:xfrm>
            <a:off x="1004292" y="308488"/>
            <a:ext cx="412764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CAMERA INTEGRATION</a:t>
            </a:r>
          </a:p>
        </p:txBody>
      </p:sp>
      <p:pic>
        <p:nvPicPr>
          <p:cNvPr id="5" name="Immagine 4">
            <a:extLst>
              <a:ext uri="{FF2B5EF4-FFF2-40B4-BE49-F238E27FC236}">
                <a16:creationId xmlns:a16="http://schemas.microsoft.com/office/drawing/2014/main" id="{0BC36EE7-2957-A593-5BC4-DDEA16B248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75" y="13818"/>
            <a:ext cx="1199418" cy="1199418"/>
          </a:xfrm>
          <a:prstGeom prst="rect">
            <a:avLst/>
          </a:prstGeom>
        </p:spPr>
      </p:pic>
    </p:spTree>
    <p:extLst>
      <p:ext uri="{BB962C8B-B14F-4D97-AF65-F5344CB8AC3E}">
        <p14:creationId xmlns:p14="http://schemas.microsoft.com/office/powerpoint/2010/main" val="300899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3927BE-DEA9-5572-BF3A-B6DF806039A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99BCF4F-A1EA-88D4-8039-2A5CEBD62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D2623AD-1587-21BA-1353-0D1D3ADD5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CF061AB-1B73-A23C-9901-E83A64F17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3A6E8C7-03C8-EB5B-274A-15ED52E6E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1290439-288E-3680-37B0-380CE6AE1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AF36C57-6F2E-464E-3ECA-33FC560DE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7B022F-7045-47E4-21ED-0E0D24B8E6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503A968-B446-89DD-E998-8A5495F17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What you will need | Getting started with the Camera Module | Python |  Coding projects for kids and teens">
            <a:extLst>
              <a:ext uri="{FF2B5EF4-FFF2-40B4-BE49-F238E27FC236}">
                <a16:creationId xmlns:a16="http://schemas.microsoft.com/office/drawing/2014/main" id="{EF2F153C-88C0-225F-7AED-86F9F0A48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394" y="1310439"/>
            <a:ext cx="1807716" cy="1506430"/>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54FABAC0-495C-1B40-0940-54E7B9E87780}"/>
              </a:ext>
            </a:extLst>
          </p:cNvPr>
          <p:cNvSpPr/>
          <p:nvPr/>
        </p:nvSpPr>
        <p:spPr>
          <a:xfrm>
            <a:off x="0" y="284254"/>
            <a:ext cx="4813478" cy="461665"/>
          </a:xfrm>
          <a:prstGeom prst="rect">
            <a:avLst/>
          </a:prstGeom>
          <a:noFill/>
          <a:ln>
            <a:noFill/>
          </a:ln>
        </p:spPr>
        <p:txBody>
          <a:bodyPr wrap="square" lIns="91440" tIns="45720" rIns="91440" bIns="45720">
            <a:spAutoFit/>
          </a:bodyPr>
          <a:lstStyle/>
          <a:p>
            <a:pPr algn="ctr"/>
            <a:r>
              <a:rPr lang="it-IT" sz="24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EYE MODULE</a:t>
            </a:r>
            <a:endPar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endParaRPr>
          </a:p>
        </p:txBody>
      </p:sp>
      <p:pic>
        <p:nvPicPr>
          <p:cNvPr id="4" name="Immagine 3" descr="Immagine che contiene cerchio, cartone animato, creatività, arte&#10;&#10;Il contenuto generato dall'IA potrebbe non essere corretto.">
            <a:extLst>
              <a:ext uri="{FF2B5EF4-FFF2-40B4-BE49-F238E27FC236}">
                <a16:creationId xmlns:a16="http://schemas.microsoft.com/office/drawing/2014/main" id="{0A647E41-442F-5827-870F-2AA8ECC29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54" y="-118099"/>
            <a:ext cx="1266372" cy="1266372"/>
          </a:xfrm>
          <a:prstGeom prst="rect">
            <a:avLst/>
          </a:prstGeom>
        </p:spPr>
      </p:pic>
      <p:sp>
        <p:nvSpPr>
          <p:cNvPr id="7" name="Rettangolo con angoli arrotondati 6">
            <a:extLst>
              <a:ext uri="{FF2B5EF4-FFF2-40B4-BE49-F238E27FC236}">
                <a16:creationId xmlns:a16="http://schemas.microsoft.com/office/drawing/2014/main" id="{7D23F818-8084-C032-7670-5262B183F7A4}"/>
              </a:ext>
            </a:extLst>
          </p:cNvPr>
          <p:cNvSpPr/>
          <p:nvPr/>
        </p:nvSpPr>
        <p:spPr>
          <a:xfrm>
            <a:off x="1469628" y="4871922"/>
            <a:ext cx="1875513" cy="1001143"/>
          </a:xfrm>
          <a:prstGeom prst="roundRect">
            <a:avLst/>
          </a:prstGeom>
          <a:no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Alata" pitchFamily="2" charset="0"/>
                <a:cs typeface="Alata" pitchFamily="2" charset="0"/>
              </a:rPr>
              <a:t>Frame</a:t>
            </a:r>
          </a:p>
          <a:p>
            <a:pPr algn="ctr"/>
            <a:r>
              <a:rPr lang="it-IT" dirty="0">
                <a:latin typeface="Alata" pitchFamily="2" charset="0"/>
                <a:cs typeface="Alata" pitchFamily="2" charset="0"/>
              </a:rPr>
              <a:t>pre-processing Pipeline</a:t>
            </a:r>
          </a:p>
        </p:txBody>
      </p:sp>
      <p:pic>
        <p:nvPicPr>
          <p:cNvPr id="15" name="Immagine 14" descr="Immagine che contiene Elementi grafici, schermata, design&#10;&#10;Il contenuto generato dall'IA potrebbe non essere corretto.">
            <a:extLst>
              <a:ext uri="{FF2B5EF4-FFF2-40B4-BE49-F238E27FC236}">
                <a16:creationId xmlns:a16="http://schemas.microsoft.com/office/drawing/2014/main" id="{155FB121-E81A-375C-A038-D492C870F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42" y="3175454"/>
            <a:ext cx="882884" cy="882884"/>
          </a:xfrm>
          <a:prstGeom prst="rect">
            <a:avLst/>
          </a:prstGeom>
        </p:spPr>
      </p:pic>
      <p:pic>
        <p:nvPicPr>
          <p:cNvPr id="23" name="Immagine 22" descr="Immagine che contiene schermata, Elementi grafici, Policromia, cerchio&#10;&#10;Il contenuto generato dall'IA potrebbe non essere corretto.">
            <a:extLst>
              <a:ext uri="{FF2B5EF4-FFF2-40B4-BE49-F238E27FC236}">
                <a16:creationId xmlns:a16="http://schemas.microsoft.com/office/drawing/2014/main" id="{06072922-99C9-254F-3465-8F52D428E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7205" y="4431773"/>
            <a:ext cx="1060200" cy="1060200"/>
          </a:xfrm>
          <a:prstGeom prst="rect">
            <a:avLst/>
          </a:prstGeom>
        </p:spPr>
      </p:pic>
      <p:grpSp>
        <p:nvGrpSpPr>
          <p:cNvPr id="37" name="Gruppo 36">
            <a:extLst>
              <a:ext uri="{FF2B5EF4-FFF2-40B4-BE49-F238E27FC236}">
                <a16:creationId xmlns:a16="http://schemas.microsoft.com/office/drawing/2014/main" id="{D3CAA743-9985-5E69-36AF-3BA07EECCDB7}"/>
              </a:ext>
            </a:extLst>
          </p:cNvPr>
          <p:cNvGrpSpPr/>
          <p:nvPr/>
        </p:nvGrpSpPr>
        <p:grpSpPr>
          <a:xfrm>
            <a:off x="7776166" y="4433514"/>
            <a:ext cx="892234" cy="862247"/>
            <a:chOff x="7520913" y="4900242"/>
            <a:chExt cx="892234" cy="862247"/>
          </a:xfrm>
        </p:grpSpPr>
        <p:pic>
          <p:nvPicPr>
            <p:cNvPr id="27" name="Immagine 26" descr="Immagine che contiene simbolo&#10;&#10;Il contenuto generato dall'IA potrebbe non essere corretto.">
              <a:extLst>
                <a:ext uri="{FF2B5EF4-FFF2-40B4-BE49-F238E27FC236}">
                  <a16:creationId xmlns:a16="http://schemas.microsoft.com/office/drawing/2014/main" id="{AEF3BF15-6994-EB03-34DA-2C0F9229A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0913" y="4900242"/>
              <a:ext cx="621005" cy="621005"/>
            </a:xfrm>
            <a:prstGeom prst="rect">
              <a:avLst/>
            </a:prstGeom>
          </p:spPr>
        </p:pic>
        <p:pic>
          <p:nvPicPr>
            <p:cNvPr id="29" name="Immagine 28" descr="Immagine che contiene simbolo&#10;&#10;Il contenuto generato dall'IA potrebbe non essere corretto.">
              <a:extLst>
                <a:ext uri="{FF2B5EF4-FFF2-40B4-BE49-F238E27FC236}">
                  <a16:creationId xmlns:a16="http://schemas.microsoft.com/office/drawing/2014/main" id="{6B8CC9BD-1FED-5F3A-288C-A956BEF2E0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2142" y="5141484"/>
              <a:ext cx="621005" cy="621005"/>
            </a:xfrm>
            <a:prstGeom prst="rect">
              <a:avLst/>
            </a:prstGeom>
          </p:spPr>
        </p:pic>
      </p:grpSp>
      <p:sp>
        <p:nvSpPr>
          <p:cNvPr id="30" name="Segno di addizione 29">
            <a:extLst>
              <a:ext uri="{FF2B5EF4-FFF2-40B4-BE49-F238E27FC236}">
                <a16:creationId xmlns:a16="http://schemas.microsoft.com/office/drawing/2014/main" id="{6E5ABC34-ECA3-DBF5-D19F-227E6AF13591}"/>
              </a:ext>
            </a:extLst>
          </p:cNvPr>
          <p:cNvSpPr/>
          <p:nvPr/>
        </p:nvSpPr>
        <p:spPr>
          <a:xfrm>
            <a:off x="6473686" y="4478114"/>
            <a:ext cx="787617" cy="787617"/>
          </a:xfrm>
          <a:prstGeom prst="mathPlus">
            <a:avLst/>
          </a:prstGeom>
          <a:solidFill>
            <a:srgbClr val="FF9900"/>
          </a:solid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n w="22225">
                <a:solidFill>
                  <a:schemeClr val="accent2"/>
                </a:solidFill>
                <a:prstDash val="solid"/>
              </a:ln>
              <a:solidFill>
                <a:schemeClr val="accent2">
                  <a:lumMod val="40000"/>
                  <a:lumOff val="60000"/>
                </a:schemeClr>
              </a:solidFill>
            </a:endParaRPr>
          </a:p>
        </p:txBody>
      </p:sp>
      <p:sp>
        <p:nvSpPr>
          <p:cNvPr id="31" name="Uguale a 30">
            <a:extLst>
              <a:ext uri="{FF2B5EF4-FFF2-40B4-BE49-F238E27FC236}">
                <a16:creationId xmlns:a16="http://schemas.microsoft.com/office/drawing/2014/main" id="{43D7EB14-9887-F4E1-D92F-C271238218EF}"/>
              </a:ext>
            </a:extLst>
          </p:cNvPr>
          <p:cNvSpPr/>
          <p:nvPr/>
        </p:nvSpPr>
        <p:spPr>
          <a:xfrm>
            <a:off x="9452968" y="4571763"/>
            <a:ext cx="600321" cy="600321"/>
          </a:xfrm>
          <a:prstGeom prst="mathEqual">
            <a:avLst/>
          </a:prstGeom>
          <a:solidFill>
            <a:srgbClr val="FF9900"/>
          </a:solid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33" name="Immagine 32" descr="Immagine che contiene clipart, cartone animato&#10;&#10;Il contenuto generato dall'IA potrebbe non essere corretto.">
            <a:extLst>
              <a:ext uri="{FF2B5EF4-FFF2-40B4-BE49-F238E27FC236}">
                <a16:creationId xmlns:a16="http://schemas.microsoft.com/office/drawing/2014/main" id="{5BE3F38E-1CEE-3BDD-04E8-C82BB32D64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15932" y="4346027"/>
            <a:ext cx="954231" cy="954231"/>
          </a:xfrm>
          <a:prstGeom prst="rect">
            <a:avLst/>
          </a:prstGeom>
        </p:spPr>
      </p:pic>
      <p:grpSp>
        <p:nvGrpSpPr>
          <p:cNvPr id="36" name="Gruppo 35">
            <a:extLst>
              <a:ext uri="{FF2B5EF4-FFF2-40B4-BE49-F238E27FC236}">
                <a16:creationId xmlns:a16="http://schemas.microsoft.com/office/drawing/2014/main" id="{904D95BB-CEF6-E360-F7D0-100BEDAF8572}"/>
              </a:ext>
            </a:extLst>
          </p:cNvPr>
          <p:cNvGrpSpPr/>
          <p:nvPr/>
        </p:nvGrpSpPr>
        <p:grpSpPr>
          <a:xfrm>
            <a:off x="4274001" y="1490648"/>
            <a:ext cx="4696825" cy="2080377"/>
            <a:chOff x="3608175" y="1406013"/>
            <a:chExt cx="5368677" cy="2377962"/>
          </a:xfrm>
        </p:grpSpPr>
        <p:sp>
          <p:nvSpPr>
            <p:cNvPr id="9" name="Rettangolo con angoli arrotondati 8">
              <a:extLst>
                <a:ext uri="{FF2B5EF4-FFF2-40B4-BE49-F238E27FC236}">
                  <a16:creationId xmlns:a16="http://schemas.microsoft.com/office/drawing/2014/main" id="{E6B1D32E-A6AA-88C5-593F-EE91D92B2EF8}"/>
                </a:ext>
              </a:extLst>
            </p:cNvPr>
            <p:cNvSpPr/>
            <p:nvPr/>
          </p:nvSpPr>
          <p:spPr>
            <a:xfrm>
              <a:off x="3608175" y="1406013"/>
              <a:ext cx="5368677" cy="2377962"/>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pic>
          <p:nvPicPr>
            <p:cNvPr id="13" name="Immagine 12" descr="Immagine che contiene testo, Carattere, schermata, Elementi grafici&#10;&#10;Il contenuto generato dall'IA potrebbe non essere corretto.">
              <a:extLst>
                <a:ext uri="{FF2B5EF4-FFF2-40B4-BE49-F238E27FC236}">
                  <a16:creationId xmlns:a16="http://schemas.microsoft.com/office/drawing/2014/main" id="{3B23D145-27C6-DE27-6715-2949E860D2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92732" y="2416172"/>
              <a:ext cx="2070721" cy="1165520"/>
            </a:xfrm>
            <a:prstGeom prst="roundRect">
              <a:avLst>
                <a:gd name="adj" fmla="val 8594"/>
              </a:avLst>
            </a:prstGeom>
            <a:solidFill>
              <a:srgbClr val="FFFFFF">
                <a:shade val="85000"/>
              </a:srgbClr>
            </a:solidFill>
            <a:ln>
              <a:noFill/>
            </a:ln>
            <a:effectLst/>
          </p:spPr>
        </p:pic>
        <p:pic>
          <p:nvPicPr>
            <p:cNvPr id="35" name="Immagine 34" descr="Immagine che contiene Carattere, Elementi grafici, grafica, logo&#10;&#10;Il contenuto generato dall'IA potrebbe non essere corretto.">
              <a:extLst>
                <a:ext uri="{FF2B5EF4-FFF2-40B4-BE49-F238E27FC236}">
                  <a16:creationId xmlns:a16="http://schemas.microsoft.com/office/drawing/2014/main" id="{6EA85A16-4D5A-D584-B8C4-13A2D0640B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16436" y="1539637"/>
              <a:ext cx="4367629" cy="674253"/>
            </a:xfrm>
            <a:prstGeom prst="rect">
              <a:avLst/>
            </a:prstGeom>
          </p:spPr>
        </p:pic>
      </p:grpSp>
      <p:cxnSp>
        <p:nvCxnSpPr>
          <p:cNvPr id="57" name="Connettore 2 56">
            <a:extLst>
              <a:ext uri="{FF2B5EF4-FFF2-40B4-BE49-F238E27FC236}">
                <a16:creationId xmlns:a16="http://schemas.microsoft.com/office/drawing/2014/main" id="{9C2DAEDE-992A-B043-811F-00A056A6323E}"/>
              </a:ext>
            </a:extLst>
          </p:cNvPr>
          <p:cNvCxnSpPr/>
          <p:nvPr/>
        </p:nvCxnSpPr>
        <p:spPr>
          <a:xfrm flipV="1">
            <a:off x="5127305" y="3706761"/>
            <a:ext cx="0" cy="560439"/>
          </a:xfrm>
          <a:prstGeom prst="straightConnector1">
            <a:avLst/>
          </a:prstGeom>
          <a:ln w="38100">
            <a:solidFill>
              <a:srgbClr val="FF99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nettore 2 58">
            <a:extLst>
              <a:ext uri="{FF2B5EF4-FFF2-40B4-BE49-F238E27FC236}">
                <a16:creationId xmlns:a16="http://schemas.microsoft.com/office/drawing/2014/main" id="{D2B0B174-C442-6A6D-3D10-BC7541BD1B5A}"/>
              </a:ext>
            </a:extLst>
          </p:cNvPr>
          <p:cNvCxnSpPr>
            <a:cxnSpLocks/>
          </p:cNvCxnSpPr>
          <p:nvPr/>
        </p:nvCxnSpPr>
        <p:spPr>
          <a:xfrm>
            <a:off x="8185137" y="3752166"/>
            <a:ext cx="0" cy="529782"/>
          </a:xfrm>
          <a:prstGeom prst="straightConnector1">
            <a:avLst/>
          </a:prstGeom>
          <a:ln w="38100">
            <a:solidFill>
              <a:srgbClr val="FF990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Connettore diritto 68">
            <a:extLst>
              <a:ext uri="{FF2B5EF4-FFF2-40B4-BE49-F238E27FC236}">
                <a16:creationId xmlns:a16="http://schemas.microsoft.com/office/drawing/2014/main" id="{280902D3-1A83-6F0E-F4E0-DB42DBCF759A}"/>
              </a:ext>
            </a:extLst>
          </p:cNvPr>
          <p:cNvCxnSpPr/>
          <p:nvPr/>
        </p:nvCxnSpPr>
        <p:spPr>
          <a:xfrm flipH="1">
            <a:off x="1006984" y="2063654"/>
            <a:ext cx="441442" cy="0"/>
          </a:xfrm>
          <a:prstGeom prst="line">
            <a:avLst/>
          </a:prstGeom>
          <a:ln w="38100">
            <a:solidFill>
              <a:srgbClr val="FF9900"/>
            </a:solidFill>
          </a:ln>
        </p:spPr>
        <p:style>
          <a:lnRef idx="2">
            <a:schemeClr val="accent1"/>
          </a:lnRef>
          <a:fillRef idx="0">
            <a:schemeClr val="accent1"/>
          </a:fillRef>
          <a:effectRef idx="1">
            <a:schemeClr val="accent1"/>
          </a:effectRef>
          <a:fontRef idx="minor">
            <a:schemeClr val="tx1"/>
          </a:fontRef>
        </p:style>
      </p:cxnSp>
      <p:cxnSp>
        <p:nvCxnSpPr>
          <p:cNvPr id="71" name="Connettore 2 70">
            <a:extLst>
              <a:ext uri="{FF2B5EF4-FFF2-40B4-BE49-F238E27FC236}">
                <a16:creationId xmlns:a16="http://schemas.microsoft.com/office/drawing/2014/main" id="{6BDCF10F-7CE9-540E-C939-9AB063708AC6}"/>
              </a:ext>
            </a:extLst>
          </p:cNvPr>
          <p:cNvCxnSpPr/>
          <p:nvPr/>
        </p:nvCxnSpPr>
        <p:spPr>
          <a:xfrm>
            <a:off x="1006984" y="2048495"/>
            <a:ext cx="0" cy="964681"/>
          </a:xfrm>
          <a:prstGeom prst="straightConnector1">
            <a:avLst/>
          </a:prstGeom>
          <a:ln w="38100">
            <a:solidFill>
              <a:srgbClr val="FF9900"/>
            </a:solidFill>
            <a:tailEnd type="triangle"/>
          </a:ln>
        </p:spPr>
        <p:style>
          <a:lnRef idx="2">
            <a:schemeClr val="accent1"/>
          </a:lnRef>
          <a:fillRef idx="0">
            <a:schemeClr val="accent1"/>
          </a:fillRef>
          <a:effectRef idx="1">
            <a:schemeClr val="accent1"/>
          </a:effectRef>
          <a:fontRef idx="minor">
            <a:schemeClr val="tx1"/>
          </a:fontRef>
        </p:style>
      </p:cxnSp>
      <p:cxnSp>
        <p:nvCxnSpPr>
          <p:cNvPr id="73" name="Connettore diritto 72">
            <a:extLst>
              <a:ext uri="{FF2B5EF4-FFF2-40B4-BE49-F238E27FC236}">
                <a16:creationId xmlns:a16="http://schemas.microsoft.com/office/drawing/2014/main" id="{D31DFE8C-4DEC-9B8F-33C0-C1488CEEDB8A}"/>
              </a:ext>
            </a:extLst>
          </p:cNvPr>
          <p:cNvCxnSpPr/>
          <p:nvPr/>
        </p:nvCxnSpPr>
        <p:spPr>
          <a:xfrm>
            <a:off x="1006984" y="4267200"/>
            <a:ext cx="0" cy="1150374"/>
          </a:xfrm>
          <a:prstGeom prst="line">
            <a:avLst/>
          </a:prstGeom>
          <a:ln w="38100">
            <a:solidFill>
              <a:srgbClr val="FF9900"/>
            </a:solidFill>
          </a:ln>
        </p:spPr>
        <p:style>
          <a:lnRef idx="2">
            <a:schemeClr val="accent1"/>
          </a:lnRef>
          <a:fillRef idx="0">
            <a:schemeClr val="accent1"/>
          </a:fillRef>
          <a:effectRef idx="1">
            <a:schemeClr val="accent1"/>
          </a:effectRef>
          <a:fontRef idx="minor">
            <a:schemeClr val="tx1"/>
          </a:fontRef>
        </p:style>
      </p:cxnSp>
      <p:cxnSp>
        <p:nvCxnSpPr>
          <p:cNvPr id="75" name="Connettore 2 74">
            <a:extLst>
              <a:ext uri="{FF2B5EF4-FFF2-40B4-BE49-F238E27FC236}">
                <a16:creationId xmlns:a16="http://schemas.microsoft.com/office/drawing/2014/main" id="{6B36FBEA-C9E8-B03E-9B3C-439883BC9666}"/>
              </a:ext>
            </a:extLst>
          </p:cNvPr>
          <p:cNvCxnSpPr/>
          <p:nvPr/>
        </p:nvCxnSpPr>
        <p:spPr>
          <a:xfrm>
            <a:off x="988204" y="5420507"/>
            <a:ext cx="441442" cy="0"/>
          </a:xfrm>
          <a:prstGeom prst="straightConnector1">
            <a:avLst/>
          </a:prstGeom>
          <a:ln w="38100">
            <a:solidFill>
              <a:srgbClr val="FF9900"/>
            </a:solidFill>
            <a:tailEnd type="triangle"/>
          </a:ln>
        </p:spPr>
        <p:style>
          <a:lnRef idx="2">
            <a:schemeClr val="accent1"/>
          </a:lnRef>
          <a:fillRef idx="0">
            <a:schemeClr val="accent1"/>
          </a:fillRef>
          <a:effectRef idx="1">
            <a:schemeClr val="accent1"/>
          </a:effectRef>
          <a:fontRef idx="minor">
            <a:schemeClr val="tx1"/>
          </a:fontRef>
        </p:style>
      </p:cxnSp>
      <p:cxnSp>
        <p:nvCxnSpPr>
          <p:cNvPr id="77" name="Connettore 2 76">
            <a:extLst>
              <a:ext uri="{FF2B5EF4-FFF2-40B4-BE49-F238E27FC236}">
                <a16:creationId xmlns:a16="http://schemas.microsoft.com/office/drawing/2014/main" id="{ABEC7A77-AD31-6085-898B-E65D831D6F10}"/>
              </a:ext>
            </a:extLst>
          </p:cNvPr>
          <p:cNvCxnSpPr/>
          <p:nvPr/>
        </p:nvCxnSpPr>
        <p:spPr>
          <a:xfrm>
            <a:off x="3952568" y="4744016"/>
            <a:ext cx="501445" cy="0"/>
          </a:xfrm>
          <a:prstGeom prst="straightConnector1">
            <a:avLst/>
          </a:prstGeom>
          <a:ln w="38100">
            <a:solidFill>
              <a:srgbClr val="FF9900"/>
            </a:solidFill>
            <a:tailEnd type="triangle"/>
          </a:ln>
        </p:spPr>
        <p:style>
          <a:lnRef idx="2">
            <a:schemeClr val="accent1"/>
          </a:lnRef>
          <a:fillRef idx="0">
            <a:schemeClr val="accent1"/>
          </a:fillRef>
          <a:effectRef idx="1">
            <a:schemeClr val="accent1"/>
          </a:effectRef>
          <a:fontRef idx="minor">
            <a:schemeClr val="tx1"/>
          </a:fontRef>
        </p:style>
      </p:cxnSp>
      <p:cxnSp>
        <p:nvCxnSpPr>
          <p:cNvPr id="79" name="Connettore diritto 78">
            <a:extLst>
              <a:ext uri="{FF2B5EF4-FFF2-40B4-BE49-F238E27FC236}">
                <a16:creationId xmlns:a16="http://schemas.microsoft.com/office/drawing/2014/main" id="{BF5FD260-CD9A-94AC-C731-33C4D3958E48}"/>
              </a:ext>
            </a:extLst>
          </p:cNvPr>
          <p:cNvCxnSpPr/>
          <p:nvPr/>
        </p:nvCxnSpPr>
        <p:spPr>
          <a:xfrm>
            <a:off x="3421626" y="5417574"/>
            <a:ext cx="530942" cy="0"/>
          </a:xfrm>
          <a:prstGeom prst="line">
            <a:avLst/>
          </a:prstGeom>
          <a:ln w="38100">
            <a:solidFill>
              <a:srgbClr val="FF9900"/>
            </a:solidFill>
          </a:ln>
        </p:spPr>
        <p:style>
          <a:lnRef idx="2">
            <a:schemeClr val="accent1"/>
          </a:lnRef>
          <a:fillRef idx="0">
            <a:schemeClr val="accent1"/>
          </a:fillRef>
          <a:effectRef idx="1">
            <a:schemeClr val="accent1"/>
          </a:effectRef>
          <a:fontRef idx="minor">
            <a:schemeClr val="tx1"/>
          </a:fontRef>
        </p:style>
      </p:cxnSp>
      <p:cxnSp>
        <p:nvCxnSpPr>
          <p:cNvPr id="81" name="Connettore diritto 80">
            <a:extLst>
              <a:ext uri="{FF2B5EF4-FFF2-40B4-BE49-F238E27FC236}">
                <a16:creationId xmlns:a16="http://schemas.microsoft.com/office/drawing/2014/main" id="{ACC89885-532B-6C98-8FF2-DFD7616B58C8}"/>
              </a:ext>
            </a:extLst>
          </p:cNvPr>
          <p:cNvCxnSpPr>
            <a:cxnSpLocks/>
          </p:cNvCxnSpPr>
          <p:nvPr/>
        </p:nvCxnSpPr>
        <p:spPr>
          <a:xfrm flipV="1">
            <a:off x="3952568" y="4724400"/>
            <a:ext cx="0" cy="714375"/>
          </a:xfrm>
          <a:prstGeom prst="line">
            <a:avLst/>
          </a:prstGeom>
          <a:ln w="38100">
            <a:solidFill>
              <a:srgbClr val="FF9900"/>
            </a:solidFill>
          </a:ln>
        </p:spPr>
        <p:style>
          <a:lnRef idx="2">
            <a:schemeClr val="accent1"/>
          </a:lnRef>
          <a:fillRef idx="0">
            <a:schemeClr val="accent1"/>
          </a:fillRef>
          <a:effectRef idx="1">
            <a:schemeClr val="accent1"/>
          </a:effectRef>
          <a:fontRef idx="minor">
            <a:schemeClr val="tx1"/>
          </a:fontRef>
        </p:style>
      </p:cxnSp>
      <p:sp>
        <p:nvSpPr>
          <p:cNvPr id="84" name="CasellaDiTesto 83">
            <a:extLst>
              <a:ext uri="{FF2B5EF4-FFF2-40B4-BE49-F238E27FC236}">
                <a16:creationId xmlns:a16="http://schemas.microsoft.com/office/drawing/2014/main" id="{930985BE-4663-FCD6-F282-B33C06729A5C}"/>
              </a:ext>
            </a:extLst>
          </p:cNvPr>
          <p:cNvSpPr txBox="1"/>
          <p:nvPr/>
        </p:nvSpPr>
        <p:spPr>
          <a:xfrm>
            <a:off x="1451566" y="3293730"/>
            <a:ext cx="1159823" cy="646331"/>
          </a:xfrm>
          <a:prstGeom prst="rect">
            <a:avLst/>
          </a:prstGeom>
          <a:noFill/>
        </p:spPr>
        <p:txBody>
          <a:bodyPr wrap="square" rtlCol="0">
            <a:spAutoFit/>
          </a:bodyPr>
          <a:lstStyle/>
          <a:p>
            <a:pPr algn="ctr"/>
            <a:r>
              <a:rPr lang="it-IT" dirty="0">
                <a:solidFill>
                  <a:schemeClr val="bg1"/>
                </a:solidFill>
                <a:latin typeface="Alata" pitchFamily="2" charset="0"/>
                <a:cs typeface="Alata" pitchFamily="2" charset="0"/>
              </a:rPr>
              <a:t>Acquired frame</a:t>
            </a:r>
          </a:p>
        </p:txBody>
      </p:sp>
      <p:sp>
        <p:nvSpPr>
          <p:cNvPr id="85" name="CasellaDiTesto 84">
            <a:extLst>
              <a:ext uri="{FF2B5EF4-FFF2-40B4-BE49-F238E27FC236}">
                <a16:creationId xmlns:a16="http://schemas.microsoft.com/office/drawing/2014/main" id="{17B5426A-57EE-8962-F700-0D58788DFAF8}"/>
              </a:ext>
            </a:extLst>
          </p:cNvPr>
          <p:cNvSpPr txBox="1"/>
          <p:nvPr/>
        </p:nvSpPr>
        <p:spPr>
          <a:xfrm>
            <a:off x="4437139" y="5509128"/>
            <a:ext cx="1378845" cy="646331"/>
          </a:xfrm>
          <a:prstGeom prst="rect">
            <a:avLst/>
          </a:prstGeom>
          <a:noFill/>
        </p:spPr>
        <p:txBody>
          <a:bodyPr wrap="square" rtlCol="0">
            <a:spAutoFit/>
          </a:bodyPr>
          <a:lstStyle/>
          <a:p>
            <a:pPr algn="ctr"/>
            <a:r>
              <a:rPr lang="it-IT" dirty="0">
                <a:solidFill>
                  <a:schemeClr val="bg1"/>
                </a:solidFill>
                <a:latin typeface="Alata" pitchFamily="2" charset="0"/>
                <a:cs typeface="Alata" pitchFamily="2" charset="0"/>
              </a:rPr>
              <a:t>Processed</a:t>
            </a:r>
          </a:p>
          <a:p>
            <a:pPr algn="ctr"/>
            <a:r>
              <a:rPr lang="it-IT" dirty="0">
                <a:solidFill>
                  <a:schemeClr val="bg1"/>
                </a:solidFill>
                <a:latin typeface="Alata" pitchFamily="2" charset="0"/>
                <a:cs typeface="Alata" pitchFamily="2" charset="0"/>
              </a:rPr>
              <a:t>frame</a:t>
            </a:r>
          </a:p>
        </p:txBody>
      </p:sp>
      <p:sp>
        <p:nvSpPr>
          <p:cNvPr id="86" name="CasellaDiTesto 85">
            <a:extLst>
              <a:ext uri="{FF2B5EF4-FFF2-40B4-BE49-F238E27FC236}">
                <a16:creationId xmlns:a16="http://schemas.microsoft.com/office/drawing/2014/main" id="{1A62B144-03D0-3512-8427-6D4B5916AFFB}"/>
              </a:ext>
            </a:extLst>
          </p:cNvPr>
          <p:cNvSpPr txBox="1"/>
          <p:nvPr/>
        </p:nvSpPr>
        <p:spPr>
          <a:xfrm>
            <a:off x="7196969" y="5370628"/>
            <a:ext cx="2255999" cy="923330"/>
          </a:xfrm>
          <a:prstGeom prst="rect">
            <a:avLst/>
          </a:prstGeom>
          <a:noFill/>
        </p:spPr>
        <p:txBody>
          <a:bodyPr wrap="square" rtlCol="0">
            <a:spAutoFit/>
          </a:bodyPr>
          <a:lstStyle/>
          <a:p>
            <a:pPr algn="ctr"/>
            <a:r>
              <a:rPr lang="it-IT" dirty="0">
                <a:solidFill>
                  <a:schemeClr val="bg1"/>
                </a:solidFill>
                <a:latin typeface="Alata" pitchFamily="2" charset="0"/>
                <a:cs typeface="Alata" pitchFamily="2" charset="0"/>
              </a:rPr>
              <a:t>Bounding Boxes</a:t>
            </a:r>
          </a:p>
          <a:p>
            <a:pPr algn="ctr"/>
            <a:r>
              <a:rPr lang="it-IT" dirty="0">
                <a:solidFill>
                  <a:schemeClr val="bg1"/>
                </a:solidFill>
                <a:latin typeface="Alata" pitchFamily="2" charset="0"/>
                <a:cs typeface="Alata" pitchFamily="2" charset="0"/>
              </a:rPr>
              <a:t>&amp;</a:t>
            </a:r>
          </a:p>
          <a:p>
            <a:pPr algn="ctr"/>
            <a:r>
              <a:rPr lang="it-IT" dirty="0">
                <a:solidFill>
                  <a:schemeClr val="bg1"/>
                </a:solidFill>
                <a:latin typeface="Alata" pitchFamily="2" charset="0"/>
                <a:cs typeface="Alata" pitchFamily="2" charset="0"/>
              </a:rPr>
              <a:t>Labels</a:t>
            </a:r>
          </a:p>
        </p:txBody>
      </p:sp>
      <p:sp>
        <p:nvSpPr>
          <p:cNvPr id="87" name="CasellaDiTesto 86">
            <a:extLst>
              <a:ext uri="{FF2B5EF4-FFF2-40B4-BE49-F238E27FC236}">
                <a16:creationId xmlns:a16="http://schemas.microsoft.com/office/drawing/2014/main" id="{D8FF4FF0-2629-2216-E6AD-8150888245A7}"/>
              </a:ext>
            </a:extLst>
          </p:cNvPr>
          <p:cNvSpPr txBox="1"/>
          <p:nvPr/>
        </p:nvSpPr>
        <p:spPr>
          <a:xfrm>
            <a:off x="9865047" y="5509128"/>
            <a:ext cx="2255999" cy="646331"/>
          </a:xfrm>
          <a:prstGeom prst="rect">
            <a:avLst/>
          </a:prstGeom>
          <a:noFill/>
        </p:spPr>
        <p:txBody>
          <a:bodyPr wrap="square" rtlCol="0">
            <a:spAutoFit/>
          </a:bodyPr>
          <a:lstStyle/>
          <a:p>
            <a:pPr algn="ctr"/>
            <a:r>
              <a:rPr lang="it-IT" dirty="0">
                <a:solidFill>
                  <a:schemeClr val="bg1"/>
                </a:solidFill>
                <a:latin typeface="Alata" pitchFamily="2" charset="0"/>
                <a:cs typeface="Alata" pitchFamily="2" charset="0"/>
              </a:rPr>
              <a:t>Image with detections</a:t>
            </a:r>
          </a:p>
        </p:txBody>
      </p:sp>
    </p:spTree>
    <p:extLst>
      <p:ext uri="{BB962C8B-B14F-4D97-AF65-F5344CB8AC3E}">
        <p14:creationId xmlns:p14="http://schemas.microsoft.com/office/powerpoint/2010/main" val="223793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B9A616-523D-8EDC-8CB1-E723AB8D306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9D6931-8331-ED4A-FFA5-EB3395459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D2EFFA-D857-87A8-07B9-C2188CA02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FD34A5A-A210-37AB-DEDB-08FA5C457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E60DFD2-41DE-9A1A-BEB7-24420DBBE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3387CF2-0830-8F01-AD2B-9C7CFE6CB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15D02B0-24A4-A0FA-948E-0F4623F25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E6E16F3-C329-889B-74CE-AC182A7D7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EDB3A50-2639-3740-3EC1-4D17B89B2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E1E37383-6C71-6A37-2D5A-57A022F152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64054" y="2662408"/>
            <a:ext cx="1102514" cy="1102515"/>
          </a:xfrm>
          <a:prstGeom prst="rect">
            <a:avLst/>
          </a:prstGeom>
        </p:spPr>
      </p:pic>
      <p:sp>
        <p:nvSpPr>
          <p:cNvPr id="3" name="Freccia a destra 2">
            <a:extLst>
              <a:ext uri="{FF2B5EF4-FFF2-40B4-BE49-F238E27FC236}">
                <a16:creationId xmlns:a16="http://schemas.microsoft.com/office/drawing/2014/main" id="{1232937D-15B4-B6EC-E6C9-777B328D507A}"/>
              </a:ext>
            </a:extLst>
          </p:cNvPr>
          <p:cNvSpPr/>
          <p:nvPr/>
        </p:nvSpPr>
        <p:spPr>
          <a:xfrm>
            <a:off x="3963875" y="3093149"/>
            <a:ext cx="640764" cy="241032"/>
          </a:xfrm>
          <a:prstGeom prst="rightArrow">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Rettangolo con angoli arrotondati 7">
            <a:extLst>
              <a:ext uri="{FF2B5EF4-FFF2-40B4-BE49-F238E27FC236}">
                <a16:creationId xmlns:a16="http://schemas.microsoft.com/office/drawing/2014/main" id="{5A69BF01-25A5-6A55-BCB9-05CAC68D3C23}"/>
              </a:ext>
            </a:extLst>
          </p:cNvPr>
          <p:cNvSpPr/>
          <p:nvPr/>
        </p:nvSpPr>
        <p:spPr>
          <a:xfrm>
            <a:off x="4844823" y="2727661"/>
            <a:ext cx="1932972" cy="955795"/>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bg1"/>
                </a:solidFill>
              </a:rPr>
              <a:t>Python</a:t>
            </a:r>
          </a:p>
          <a:p>
            <a:pPr algn="ctr"/>
            <a:r>
              <a:rPr lang="it-IT" sz="2000" b="1" dirty="0">
                <a:solidFill>
                  <a:schemeClr val="bg1"/>
                </a:solidFill>
              </a:rPr>
              <a:t>Sounddevice</a:t>
            </a:r>
          </a:p>
        </p:txBody>
      </p:sp>
      <p:sp>
        <p:nvSpPr>
          <p:cNvPr id="9" name="Freccia a destra 8">
            <a:extLst>
              <a:ext uri="{FF2B5EF4-FFF2-40B4-BE49-F238E27FC236}">
                <a16:creationId xmlns:a16="http://schemas.microsoft.com/office/drawing/2014/main" id="{9CE536B5-1AD8-0C9C-DBFD-297F4F421178}"/>
              </a:ext>
            </a:extLst>
          </p:cNvPr>
          <p:cNvSpPr/>
          <p:nvPr/>
        </p:nvSpPr>
        <p:spPr>
          <a:xfrm>
            <a:off x="7122852" y="3093149"/>
            <a:ext cx="640764" cy="241032"/>
          </a:xfrm>
          <a:prstGeom prst="rightArrow">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0DB905A0-8B20-82A5-2FF1-6066A5D7CFA0}"/>
              </a:ext>
            </a:extLst>
          </p:cNvPr>
          <p:cNvSpPr/>
          <p:nvPr/>
        </p:nvSpPr>
        <p:spPr>
          <a:xfrm>
            <a:off x="563682" y="308488"/>
            <a:ext cx="5432003"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MICROPHONE INTEGRATION</a:t>
            </a:r>
          </a:p>
        </p:txBody>
      </p:sp>
      <p:pic>
        <p:nvPicPr>
          <p:cNvPr id="11" name="Immagine 10">
            <a:extLst>
              <a:ext uri="{FF2B5EF4-FFF2-40B4-BE49-F238E27FC236}">
                <a16:creationId xmlns:a16="http://schemas.microsoft.com/office/drawing/2014/main" id="{B0009AB0-F076-77EA-20BE-221AA7CED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5" y="13818"/>
            <a:ext cx="1199418" cy="1199418"/>
          </a:xfrm>
          <a:prstGeom prst="rect">
            <a:avLst/>
          </a:prstGeom>
        </p:spPr>
      </p:pic>
      <p:sp>
        <p:nvSpPr>
          <p:cNvPr id="19" name="CasellaDiTesto 18">
            <a:extLst>
              <a:ext uri="{FF2B5EF4-FFF2-40B4-BE49-F238E27FC236}">
                <a16:creationId xmlns:a16="http://schemas.microsoft.com/office/drawing/2014/main" id="{A1301493-314D-C07B-131B-F84F7582DE33}"/>
              </a:ext>
            </a:extLst>
          </p:cNvPr>
          <p:cNvSpPr txBox="1"/>
          <p:nvPr/>
        </p:nvSpPr>
        <p:spPr>
          <a:xfrm>
            <a:off x="2187840" y="3690132"/>
            <a:ext cx="2054942" cy="400110"/>
          </a:xfrm>
          <a:prstGeom prst="rect">
            <a:avLst/>
          </a:prstGeom>
          <a:noFill/>
        </p:spPr>
        <p:txBody>
          <a:bodyPr wrap="square" rtlCol="0" anchor="ctr">
            <a:spAutoFit/>
          </a:bodyPr>
          <a:lstStyle/>
          <a:p>
            <a:pPr algn="ctr"/>
            <a:r>
              <a:rPr lang="it-IT" sz="2000" b="1" dirty="0">
                <a:solidFill>
                  <a:schemeClr val="bg1"/>
                </a:solidFill>
                <a:latin typeface="Alata" pitchFamily="2" charset="0"/>
                <a:cs typeface="Alata" pitchFamily="2" charset="0"/>
              </a:rPr>
              <a:t>Microphone</a:t>
            </a:r>
          </a:p>
        </p:txBody>
      </p:sp>
      <p:pic>
        <p:nvPicPr>
          <p:cNvPr id="21" name="Immagine 20" descr="Immagine che contiene schermata, Policromia, Elementi grafici, Blu elettrico&#10;&#10;Il contenuto generato dall'IA potrebbe non essere corretto.">
            <a:extLst>
              <a:ext uri="{FF2B5EF4-FFF2-40B4-BE49-F238E27FC236}">
                <a16:creationId xmlns:a16="http://schemas.microsoft.com/office/drawing/2014/main" id="{BC85277E-AF4D-4A40-6619-D1B750873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4794" y="2782764"/>
            <a:ext cx="845588" cy="845588"/>
          </a:xfrm>
          <a:prstGeom prst="rect">
            <a:avLst/>
          </a:prstGeom>
        </p:spPr>
      </p:pic>
      <p:sp>
        <p:nvSpPr>
          <p:cNvPr id="23" name="CasellaDiTesto 22">
            <a:extLst>
              <a:ext uri="{FF2B5EF4-FFF2-40B4-BE49-F238E27FC236}">
                <a16:creationId xmlns:a16="http://schemas.microsoft.com/office/drawing/2014/main" id="{6D2B281A-6541-582C-E9DB-87125992372A}"/>
              </a:ext>
            </a:extLst>
          </p:cNvPr>
          <p:cNvSpPr txBox="1"/>
          <p:nvPr/>
        </p:nvSpPr>
        <p:spPr>
          <a:xfrm>
            <a:off x="7500117" y="3628352"/>
            <a:ext cx="2054942" cy="707886"/>
          </a:xfrm>
          <a:prstGeom prst="rect">
            <a:avLst/>
          </a:prstGeom>
          <a:noFill/>
        </p:spPr>
        <p:txBody>
          <a:bodyPr wrap="square" rtlCol="0" anchor="ctr">
            <a:spAutoFit/>
          </a:bodyPr>
          <a:lstStyle/>
          <a:p>
            <a:pPr algn="ctr"/>
            <a:r>
              <a:rPr lang="it-IT" sz="2000" b="1" dirty="0">
                <a:solidFill>
                  <a:schemeClr val="bg1"/>
                </a:solidFill>
                <a:latin typeface="Alata" pitchFamily="2" charset="0"/>
                <a:cs typeface="Alata" pitchFamily="2" charset="0"/>
              </a:rPr>
              <a:t>Raw audio signal</a:t>
            </a:r>
          </a:p>
        </p:txBody>
      </p:sp>
    </p:spTree>
    <p:extLst>
      <p:ext uri="{BB962C8B-B14F-4D97-AF65-F5344CB8AC3E}">
        <p14:creationId xmlns:p14="http://schemas.microsoft.com/office/powerpoint/2010/main" val="4294523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6C9A4F-5A75-5AE1-3D6B-7D0EEE025C3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5F14AD6-7555-D035-BC73-F4A249BDE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E900FF-9912-4005-BDCE-FA522E88E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E14024A-2670-0887-2B46-E1529E7E8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445F097-94A3-4568-3958-563F2BFB0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3B060B6-D518-5606-4230-6C9D6FFC6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DE05EB7-429C-167F-5124-67454731C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935337F-6C6F-22F7-7CB3-64659B608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9C869BA-1D9B-5A49-518B-FD07043F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ttangolo 4">
            <a:extLst>
              <a:ext uri="{FF2B5EF4-FFF2-40B4-BE49-F238E27FC236}">
                <a16:creationId xmlns:a16="http://schemas.microsoft.com/office/drawing/2014/main" id="{476A91BC-83E5-1E7B-35F8-309B1DF5DACD}"/>
              </a:ext>
            </a:extLst>
          </p:cNvPr>
          <p:cNvSpPr/>
          <p:nvPr/>
        </p:nvSpPr>
        <p:spPr>
          <a:xfrm>
            <a:off x="-360931" y="271656"/>
            <a:ext cx="481347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EAR MODULE</a:t>
            </a:r>
          </a:p>
        </p:txBody>
      </p:sp>
      <p:pic>
        <p:nvPicPr>
          <p:cNvPr id="2" name="Immagine 1">
            <a:extLst>
              <a:ext uri="{FF2B5EF4-FFF2-40B4-BE49-F238E27FC236}">
                <a16:creationId xmlns:a16="http://schemas.microsoft.com/office/drawing/2014/main" id="{F97A547D-C11A-3904-C13F-D1FCCE763A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41988" y="1391548"/>
            <a:ext cx="1102514" cy="1102515"/>
          </a:xfrm>
          <a:prstGeom prst="rect">
            <a:avLst/>
          </a:prstGeom>
        </p:spPr>
      </p:pic>
      <p:pic>
        <p:nvPicPr>
          <p:cNvPr id="4" name="Immagine 3" descr="Immagine che contiene Elementi grafici, Carattere, grafica, simbolo&#10;&#10;Il contenuto generato dall'IA potrebbe non essere corretto.">
            <a:extLst>
              <a:ext uri="{FF2B5EF4-FFF2-40B4-BE49-F238E27FC236}">
                <a16:creationId xmlns:a16="http://schemas.microsoft.com/office/drawing/2014/main" id="{AC69ACB9-AC4D-6006-5D8F-D503ED112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45" y="112551"/>
            <a:ext cx="778225" cy="778225"/>
          </a:xfrm>
          <a:prstGeom prst="rect">
            <a:avLst/>
          </a:prstGeom>
        </p:spPr>
      </p:pic>
      <p:pic>
        <p:nvPicPr>
          <p:cNvPr id="7" name="Immagine 6" descr="Immagine che contiene schermata, Policromia, Elementi grafici, Blu elettrico&#10;&#10;Il contenuto generato dall'IA potrebbe non essere corretto.">
            <a:extLst>
              <a:ext uri="{FF2B5EF4-FFF2-40B4-BE49-F238E27FC236}">
                <a16:creationId xmlns:a16="http://schemas.microsoft.com/office/drawing/2014/main" id="{8EA8B74D-670E-ED23-3A46-E69BE0413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47" y="3474603"/>
            <a:ext cx="845588" cy="845588"/>
          </a:xfrm>
          <a:prstGeom prst="rect">
            <a:avLst/>
          </a:prstGeom>
        </p:spPr>
      </p:pic>
      <p:sp>
        <p:nvSpPr>
          <p:cNvPr id="8" name="Rettangolo con angoli arrotondati 7">
            <a:extLst>
              <a:ext uri="{FF2B5EF4-FFF2-40B4-BE49-F238E27FC236}">
                <a16:creationId xmlns:a16="http://schemas.microsoft.com/office/drawing/2014/main" id="{778A84CF-F79C-DFF3-7A2A-EC471B47B142}"/>
              </a:ext>
            </a:extLst>
          </p:cNvPr>
          <p:cNvSpPr/>
          <p:nvPr/>
        </p:nvSpPr>
        <p:spPr>
          <a:xfrm>
            <a:off x="2049864" y="4956660"/>
            <a:ext cx="2213259" cy="1001143"/>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Alata" pitchFamily="2" charset="0"/>
                <a:cs typeface="Alata" pitchFamily="2" charset="0"/>
              </a:rPr>
              <a:t>Audio </a:t>
            </a:r>
          </a:p>
          <a:p>
            <a:pPr algn="ctr"/>
            <a:r>
              <a:rPr lang="it-IT" dirty="0">
                <a:latin typeface="Alata" pitchFamily="2" charset="0"/>
                <a:cs typeface="Alata" pitchFamily="2" charset="0"/>
              </a:rPr>
              <a:t>pre-processing Pipeline</a:t>
            </a:r>
          </a:p>
        </p:txBody>
      </p:sp>
      <p:pic>
        <p:nvPicPr>
          <p:cNvPr id="10" name="Immagine 9">
            <a:extLst>
              <a:ext uri="{FF2B5EF4-FFF2-40B4-BE49-F238E27FC236}">
                <a16:creationId xmlns:a16="http://schemas.microsoft.com/office/drawing/2014/main" id="{070B0B2C-0CE1-DB45-A508-412ECB43874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29239" y="3264016"/>
            <a:ext cx="1266761" cy="1266761"/>
          </a:xfrm>
          <a:prstGeom prst="rect">
            <a:avLst/>
          </a:prstGeom>
        </p:spPr>
      </p:pic>
      <p:pic>
        <p:nvPicPr>
          <p:cNvPr id="21" name="Immagine 20" descr="Immagine che contiene cerchio, schermata&#10;&#10;Il contenuto generato dall'IA potrebbe non essere corretto.">
            <a:extLst>
              <a:ext uri="{FF2B5EF4-FFF2-40B4-BE49-F238E27FC236}">
                <a16:creationId xmlns:a16="http://schemas.microsoft.com/office/drawing/2014/main" id="{38726F65-F7AD-16B2-835D-134B694B29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7779" y="2630735"/>
            <a:ext cx="952509" cy="952509"/>
          </a:xfrm>
          <a:prstGeom prst="rect">
            <a:avLst/>
          </a:prstGeom>
        </p:spPr>
      </p:pic>
      <p:cxnSp>
        <p:nvCxnSpPr>
          <p:cNvPr id="41" name="Connettore curvo 40">
            <a:extLst>
              <a:ext uri="{FF2B5EF4-FFF2-40B4-BE49-F238E27FC236}">
                <a16:creationId xmlns:a16="http://schemas.microsoft.com/office/drawing/2014/main" id="{CED5D66D-E841-3E4D-688F-B8A0867C38E8}"/>
              </a:ext>
            </a:extLst>
          </p:cNvPr>
          <p:cNvCxnSpPr>
            <a:cxnSpLocks/>
            <a:stCxn id="7" idx="2"/>
            <a:endCxn id="8" idx="1"/>
          </p:cNvCxnSpPr>
          <p:nvPr/>
        </p:nvCxnSpPr>
        <p:spPr>
          <a:xfrm rot="16200000" flipH="1">
            <a:off x="1059632" y="4466999"/>
            <a:ext cx="1137041" cy="843423"/>
          </a:xfrm>
          <a:prstGeom prst="curvedConnector2">
            <a:avLst/>
          </a:prstGeom>
          <a:ln w="38100">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Connettore curvo 42">
            <a:extLst>
              <a:ext uri="{FF2B5EF4-FFF2-40B4-BE49-F238E27FC236}">
                <a16:creationId xmlns:a16="http://schemas.microsoft.com/office/drawing/2014/main" id="{609340AA-C977-FAA1-D4BE-7A839035F5C8}"/>
              </a:ext>
            </a:extLst>
          </p:cNvPr>
          <p:cNvCxnSpPr>
            <a:cxnSpLocks/>
            <a:stCxn id="8" idx="3"/>
            <a:endCxn id="10" idx="2"/>
          </p:cNvCxnSpPr>
          <p:nvPr/>
        </p:nvCxnSpPr>
        <p:spPr>
          <a:xfrm flipV="1">
            <a:off x="4263123" y="4530777"/>
            <a:ext cx="1199497" cy="926455"/>
          </a:xfrm>
          <a:prstGeom prst="curvedConnector2">
            <a:avLst/>
          </a:prstGeom>
          <a:ln w="38100">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nettore curvo 44">
            <a:extLst>
              <a:ext uri="{FF2B5EF4-FFF2-40B4-BE49-F238E27FC236}">
                <a16:creationId xmlns:a16="http://schemas.microsoft.com/office/drawing/2014/main" id="{56D7D4EB-6225-6287-E70D-8E3A21ED3E9E}"/>
              </a:ext>
            </a:extLst>
          </p:cNvPr>
          <p:cNvCxnSpPr>
            <a:cxnSpLocks/>
            <a:stCxn id="10" idx="0"/>
            <a:endCxn id="19" idx="1"/>
          </p:cNvCxnSpPr>
          <p:nvPr/>
        </p:nvCxnSpPr>
        <p:spPr>
          <a:xfrm rot="5400000" flipH="1" flipV="1">
            <a:off x="5318775" y="2076581"/>
            <a:ext cx="1331280" cy="1043590"/>
          </a:xfrm>
          <a:prstGeom prst="curvedConnector2">
            <a:avLst/>
          </a:prstGeom>
          <a:ln w="38100">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ttore curvo 46">
            <a:extLst>
              <a:ext uri="{FF2B5EF4-FFF2-40B4-BE49-F238E27FC236}">
                <a16:creationId xmlns:a16="http://schemas.microsoft.com/office/drawing/2014/main" id="{50112884-8F12-34F0-CCB0-AC819FA61FCE}"/>
              </a:ext>
            </a:extLst>
          </p:cNvPr>
          <p:cNvCxnSpPr>
            <a:cxnSpLocks/>
            <a:stCxn id="19" idx="3"/>
            <a:endCxn id="21" idx="0"/>
          </p:cNvCxnSpPr>
          <p:nvPr/>
        </p:nvCxnSpPr>
        <p:spPr>
          <a:xfrm>
            <a:off x="8571811" y="1932736"/>
            <a:ext cx="1262223" cy="697999"/>
          </a:xfrm>
          <a:prstGeom prst="curvedConnector2">
            <a:avLst/>
          </a:prstGeom>
          <a:ln w="38100">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Connettore 2 48">
            <a:extLst>
              <a:ext uri="{FF2B5EF4-FFF2-40B4-BE49-F238E27FC236}">
                <a16:creationId xmlns:a16="http://schemas.microsoft.com/office/drawing/2014/main" id="{6F39FA27-BD8A-89FE-C2E5-6C0C28B46931}"/>
              </a:ext>
            </a:extLst>
          </p:cNvPr>
          <p:cNvCxnSpPr>
            <a:stCxn id="21" idx="2"/>
          </p:cNvCxnSpPr>
          <p:nvPr/>
        </p:nvCxnSpPr>
        <p:spPr>
          <a:xfrm flipH="1">
            <a:off x="9834033" y="3583244"/>
            <a:ext cx="1" cy="606791"/>
          </a:xfrm>
          <a:prstGeom prst="straightConnector1">
            <a:avLst/>
          </a:prstGeom>
          <a:ln w="38100">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Connettore 2 51">
            <a:extLst>
              <a:ext uri="{FF2B5EF4-FFF2-40B4-BE49-F238E27FC236}">
                <a16:creationId xmlns:a16="http://schemas.microsoft.com/office/drawing/2014/main" id="{623499F0-81EF-81DE-839A-2FD1E184701F}"/>
              </a:ext>
            </a:extLst>
          </p:cNvPr>
          <p:cNvCxnSpPr>
            <a:cxnSpLocks/>
            <a:stCxn id="36" idx="2"/>
            <a:endCxn id="53" idx="0"/>
          </p:cNvCxnSpPr>
          <p:nvPr/>
        </p:nvCxnSpPr>
        <p:spPr>
          <a:xfrm>
            <a:off x="9834031" y="5132160"/>
            <a:ext cx="1" cy="1009781"/>
          </a:xfrm>
          <a:prstGeom prst="straightConnector1">
            <a:avLst/>
          </a:prstGeom>
          <a:ln w="38100">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3" name="CasellaDiTesto 52">
            <a:extLst>
              <a:ext uri="{FF2B5EF4-FFF2-40B4-BE49-F238E27FC236}">
                <a16:creationId xmlns:a16="http://schemas.microsoft.com/office/drawing/2014/main" id="{A44AD748-C41C-5789-45CA-E188FF398B08}"/>
              </a:ext>
            </a:extLst>
          </p:cNvPr>
          <p:cNvSpPr txBox="1"/>
          <p:nvPr/>
        </p:nvSpPr>
        <p:spPr>
          <a:xfrm>
            <a:off x="8859193" y="6141941"/>
            <a:ext cx="1949677" cy="400110"/>
          </a:xfrm>
          <a:prstGeom prst="rect">
            <a:avLst/>
          </a:prstGeom>
          <a:noFill/>
        </p:spPr>
        <p:txBody>
          <a:bodyPr wrap="square" rtlCol="0">
            <a:spAutoFit/>
          </a:bodyPr>
          <a:lstStyle/>
          <a:p>
            <a:pPr algn="ctr"/>
            <a:r>
              <a:rPr lang="it-IT" sz="2000" dirty="0">
                <a:solidFill>
                  <a:schemeClr val="bg1"/>
                </a:solidFill>
                <a:latin typeface="Alata" pitchFamily="2" charset="0"/>
                <a:cs typeface="Alata" pitchFamily="2" charset="0"/>
              </a:rPr>
              <a:t>Classifications</a:t>
            </a:r>
          </a:p>
        </p:txBody>
      </p:sp>
      <p:sp>
        <p:nvSpPr>
          <p:cNvPr id="54" name="CasellaDiTesto 53">
            <a:extLst>
              <a:ext uri="{FF2B5EF4-FFF2-40B4-BE49-F238E27FC236}">
                <a16:creationId xmlns:a16="http://schemas.microsoft.com/office/drawing/2014/main" id="{EFA77961-377A-EC68-5521-DA6410FD6407}"/>
              </a:ext>
            </a:extLst>
          </p:cNvPr>
          <p:cNvSpPr txBox="1"/>
          <p:nvPr/>
        </p:nvSpPr>
        <p:spPr>
          <a:xfrm>
            <a:off x="10256849" y="2858266"/>
            <a:ext cx="1713042" cy="707886"/>
          </a:xfrm>
          <a:prstGeom prst="rect">
            <a:avLst/>
          </a:prstGeom>
          <a:noFill/>
        </p:spPr>
        <p:txBody>
          <a:bodyPr wrap="square" rtlCol="0">
            <a:spAutoFit/>
          </a:bodyPr>
          <a:lstStyle/>
          <a:p>
            <a:pPr algn="ctr"/>
            <a:r>
              <a:rPr lang="it-IT" sz="2000" dirty="0">
                <a:solidFill>
                  <a:schemeClr val="bg1"/>
                </a:solidFill>
                <a:latin typeface="Alata" pitchFamily="2" charset="0"/>
                <a:cs typeface="Alata" pitchFamily="2" charset="0"/>
              </a:rPr>
              <a:t>Audio</a:t>
            </a:r>
          </a:p>
          <a:p>
            <a:pPr algn="ctr"/>
            <a:r>
              <a:rPr lang="it-IT" sz="2000" dirty="0">
                <a:solidFill>
                  <a:schemeClr val="bg1"/>
                </a:solidFill>
                <a:latin typeface="Alata" pitchFamily="2" charset="0"/>
                <a:cs typeface="Alata" pitchFamily="2" charset="0"/>
              </a:rPr>
              <a:t>Embeddings</a:t>
            </a:r>
          </a:p>
        </p:txBody>
      </p:sp>
      <p:sp>
        <p:nvSpPr>
          <p:cNvPr id="55" name="CasellaDiTesto 54">
            <a:extLst>
              <a:ext uri="{FF2B5EF4-FFF2-40B4-BE49-F238E27FC236}">
                <a16:creationId xmlns:a16="http://schemas.microsoft.com/office/drawing/2014/main" id="{1B2A7621-F816-1CEB-8F50-EA5A8DD801DE}"/>
              </a:ext>
            </a:extLst>
          </p:cNvPr>
          <p:cNvSpPr txBox="1"/>
          <p:nvPr/>
        </p:nvSpPr>
        <p:spPr>
          <a:xfrm>
            <a:off x="5496258" y="4407683"/>
            <a:ext cx="1713042" cy="707886"/>
          </a:xfrm>
          <a:prstGeom prst="rect">
            <a:avLst/>
          </a:prstGeom>
          <a:noFill/>
        </p:spPr>
        <p:txBody>
          <a:bodyPr wrap="square" rtlCol="0">
            <a:spAutoFit/>
          </a:bodyPr>
          <a:lstStyle/>
          <a:p>
            <a:pPr algn="ctr"/>
            <a:r>
              <a:rPr lang="it-IT" sz="2000" dirty="0">
                <a:solidFill>
                  <a:schemeClr val="bg1"/>
                </a:solidFill>
                <a:latin typeface="Alata" pitchFamily="2" charset="0"/>
                <a:cs typeface="Alata" pitchFamily="2" charset="0"/>
              </a:rPr>
              <a:t>Processed</a:t>
            </a:r>
          </a:p>
          <a:p>
            <a:pPr algn="ctr"/>
            <a:r>
              <a:rPr lang="it-IT" sz="2000" dirty="0">
                <a:solidFill>
                  <a:schemeClr val="bg1"/>
                </a:solidFill>
                <a:latin typeface="Alata" pitchFamily="2" charset="0"/>
                <a:cs typeface="Alata" pitchFamily="2" charset="0"/>
              </a:rPr>
              <a:t>Audio</a:t>
            </a:r>
          </a:p>
        </p:txBody>
      </p:sp>
      <p:sp>
        <p:nvSpPr>
          <p:cNvPr id="56" name="CasellaDiTesto 55">
            <a:extLst>
              <a:ext uri="{FF2B5EF4-FFF2-40B4-BE49-F238E27FC236}">
                <a16:creationId xmlns:a16="http://schemas.microsoft.com/office/drawing/2014/main" id="{B5BCD105-2640-383D-CCE2-3BCE00556D2C}"/>
              </a:ext>
            </a:extLst>
          </p:cNvPr>
          <p:cNvSpPr txBox="1"/>
          <p:nvPr/>
        </p:nvSpPr>
        <p:spPr>
          <a:xfrm>
            <a:off x="1381582" y="3590045"/>
            <a:ext cx="1713042" cy="707886"/>
          </a:xfrm>
          <a:prstGeom prst="rect">
            <a:avLst/>
          </a:prstGeom>
          <a:noFill/>
        </p:spPr>
        <p:txBody>
          <a:bodyPr wrap="square" rtlCol="0">
            <a:spAutoFit/>
          </a:bodyPr>
          <a:lstStyle/>
          <a:p>
            <a:pPr algn="ctr"/>
            <a:r>
              <a:rPr lang="it-IT" sz="2000" dirty="0">
                <a:solidFill>
                  <a:schemeClr val="bg1"/>
                </a:solidFill>
                <a:latin typeface="Alata" pitchFamily="2" charset="0"/>
                <a:cs typeface="Alata" pitchFamily="2" charset="0"/>
              </a:rPr>
              <a:t>Raw</a:t>
            </a:r>
          </a:p>
          <a:p>
            <a:pPr algn="ctr"/>
            <a:r>
              <a:rPr lang="it-IT" sz="2000" dirty="0">
                <a:solidFill>
                  <a:schemeClr val="bg1"/>
                </a:solidFill>
                <a:latin typeface="Alata" pitchFamily="2" charset="0"/>
                <a:cs typeface="Alata" pitchFamily="2" charset="0"/>
              </a:rPr>
              <a:t>Audio</a:t>
            </a:r>
          </a:p>
        </p:txBody>
      </p:sp>
      <p:cxnSp>
        <p:nvCxnSpPr>
          <p:cNvPr id="59" name="Connettore curvo 58">
            <a:extLst>
              <a:ext uri="{FF2B5EF4-FFF2-40B4-BE49-F238E27FC236}">
                <a16:creationId xmlns:a16="http://schemas.microsoft.com/office/drawing/2014/main" id="{E41F50BA-5D7B-7400-724F-CCDD756B3904}"/>
              </a:ext>
            </a:extLst>
          </p:cNvPr>
          <p:cNvCxnSpPr>
            <a:stCxn id="2" idx="1"/>
          </p:cNvCxnSpPr>
          <p:nvPr/>
        </p:nvCxnSpPr>
        <p:spPr>
          <a:xfrm rot="10800000" flipV="1">
            <a:off x="1064870" y="1942806"/>
            <a:ext cx="1077118" cy="1486194"/>
          </a:xfrm>
          <a:prstGeom prst="curvedConnector2">
            <a:avLst/>
          </a:prstGeom>
          <a:ln w="38100">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uppo 5">
            <a:extLst>
              <a:ext uri="{FF2B5EF4-FFF2-40B4-BE49-F238E27FC236}">
                <a16:creationId xmlns:a16="http://schemas.microsoft.com/office/drawing/2014/main" id="{19B9AA39-F132-3D00-A3F7-6E823798D69A}"/>
              </a:ext>
            </a:extLst>
          </p:cNvPr>
          <p:cNvGrpSpPr/>
          <p:nvPr/>
        </p:nvGrpSpPr>
        <p:grpSpPr>
          <a:xfrm>
            <a:off x="6506210" y="1475275"/>
            <a:ext cx="2065601" cy="914922"/>
            <a:chOff x="8172901" y="4320191"/>
            <a:chExt cx="3282976" cy="1454137"/>
          </a:xfrm>
        </p:grpSpPr>
        <p:grpSp>
          <p:nvGrpSpPr>
            <p:cNvPr id="9" name="Gruppo 8">
              <a:extLst>
                <a:ext uri="{FF2B5EF4-FFF2-40B4-BE49-F238E27FC236}">
                  <a16:creationId xmlns:a16="http://schemas.microsoft.com/office/drawing/2014/main" id="{E11DF207-2C5A-BF22-7602-B60FAA649F82}"/>
                </a:ext>
              </a:extLst>
            </p:cNvPr>
            <p:cNvGrpSpPr/>
            <p:nvPr/>
          </p:nvGrpSpPr>
          <p:grpSpPr>
            <a:xfrm>
              <a:off x="8172901" y="4320191"/>
              <a:ext cx="3282976" cy="1454137"/>
              <a:chOff x="3608175" y="1406013"/>
              <a:chExt cx="5368677" cy="2377962"/>
            </a:xfrm>
          </p:grpSpPr>
          <p:sp>
            <p:nvSpPr>
              <p:cNvPr id="19" name="Rettangolo con angoli arrotondati 18">
                <a:extLst>
                  <a:ext uri="{FF2B5EF4-FFF2-40B4-BE49-F238E27FC236}">
                    <a16:creationId xmlns:a16="http://schemas.microsoft.com/office/drawing/2014/main" id="{67DDBEB8-9D47-FF5F-ECDB-DB2D2920060B}"/>
                  </a:ext>
                </a:extLst>
              </p:cNvPr>
              <p:cNvSpPr/>
              <p:nvPr/>
            </p:nvSpPr>
            <p:spPr>
              <a:xfrm>
                <a:off x="3608175" y="1406013"/>
                <a:ext cx="5368677" cy="2377962"/>
              </a:xfrm>
              <a:prstGeom prst="round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pic>
            <p:nvPicPr>
              <p:cNvPr id="25" name="Immagine 24" descr="Immagine che contiene Carattere, Elementi grafici, grafica, logo&#10;&#10;Il contenuto generato dall'IA potrebbe non essere corretto.">
                <a:extLst>
                  <a:ext uri="{FF2B5EF4-FFF2-40B4-BE49-F238E27FC236}">
                    <a16:creationId xmlns:a16="http://schemas.microsoft.com/office/drawing/2014/main" id="{8918E9D6-759A-0FE2-2BE8-D4A3813E1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957" y="1641326"/>
                <a:ext cx="4367630" cy="674252"/>
              </a:xfrm>
              <a:prstGeom prst="rect">
                <a:avLst/>
              </a:prstGeom>
            </p:spPr>
          </p:pic>
        </p:grpSp>
        <p:sp>
          <p:nvSpPr>
            <p:cNvPr id="15" name="CasellaDiTesto 14">
              <a:extLst>
                <a:ext uri="{FF2B5EF4-FFF2-40B4-BE49-F238E27FC236}">
                  <a16:creationId xmlns:a16="http://schemas.microsoft.com/office/drawing/2014/main" id="{8FE2A481-08ED-1BE6-9366-A761A183B678}"/>
                </a:ext>
              </a:extLst>
            </p:cNvPr>
            <p:cNvSpPr txBox="1"/>
            <p:nvPr/>
          </p:nvSpPr>
          <p:spPr>
            <a:xfrm>
              <a:off x="8827849" y="5062799"/>
              <a:ext cx="1990845" cy="635917"/>
            </a:xfrm>
            <a:prstGeom prst="rect">
              <a:avLst/>
            </a:prstGeom>
            <a:noFill/>
          </p:spPr>
          <p:txBody>
            <a:bodyPr wrap="square" rtlCol="0">
              <a:spAutoFit/>
            </a:bodyPr>
            <a:lstStyle/>
            <a:p>
              <a:pPr algn="ctr"/>
              <a:r>
                <a:rPr lang="it-IT" sz="2000" dirty="0">
                  <a:solidFill>
                    <a:schemeClr val="bg1"/>
                  </a:solidFill>
                  <a:latin typeface="Alata" pitchFamily="2" charset="0"/>
                  <a:cs typeface="Alata" pitchFamily="2" charset="0"/>
                </a:rPr>
                <a:t>YAMNet</a:t>
              </a:r>
            </a:p>
          </p:txBody>
        </p:sp>
      </p:grpSp>
      <p:grpSp>
        <p:nvGrpSpPr>
          <p:cNvPr id="33" name="Gruppo 32">
            <a:extLst>
              <a:ext uri="{FF2B5EF4-FFF2-40B4-BE49-F238E27FC236}">
                <a16:creationId xmlns:a16="http://schemas.microsoft.com/office/drawing/2014/main" id="{B14934E5-DF70-16BB-703A-6DBBE97F142F}"/>
              </a:ext>
            </a:extLst>
          </p:cNvPr>
          <p:cNvGrpSpPr/>
          <p:nvPr/>
        </p:nvGrpSpPr>
        <p:grpSpPr>
          <a:xfrm>
            <a:off x="8801230" y="4217238"/>
            <a:ext cx="2065601" cy="914922"/>
            <a:chOff x="8172901" y="4320191"/>
            <a:chExt cx="3282976" cy="1454137"/>
          </a:xfrm>
        </p:grpSpPr>
        <p:grpSp>
          <p:nvGrpSpPr>
            <p:cNvPr id="34" name="Gruppo 33">
              <a:extLst>
                <a:ext uri="{FF2B5EF4-FFF2-40B4-BE49-F238E27FC236}">
                  <a16:creationId xmlns:a16="http://schemas.microsoft.com/office/drawing/2014/main" id="{9239A972-66CB-0395-96DF-DFFB69B5824D}"/>
                </a:ext>
              </a:extLst>
            </p:cNvPr>
            <p:cNvGrpSpPr/>
            <p:nvPr/>
          </p:nvGrpSpPr>
          <p:grpSpPr>
            <a:xfrm>
              <a:off x="8172901" y="4320191"/>
              <a:ext cx="3282976" cy="1454137"/>
              <a:chOff x="3608175" y="1406013"/>
              <a:chExt cx="5368677" cy="2377962"/>
            </a:xfrm>
          </p:grpSpPr>
          <p:sp>
            <p:nvSpPr>
              <p:cNvPr id="36" name="Rettangolo con angoli arrotondati 35">
                <a:extLst>
                  <a:ext uri="{FF2B5EF4-FFF2-40B4-BE49-F238E27FC236}">
                    <a16:creationId xmlns:a16="http://schemas.microsoft.com/office/drawing/2014/main" id="{E00A574D-3355-1594-30D9-7CFD6B408141}"/>
                  </a:ext>
                </a:extLst>
              </p:cNvPr>
              <p:cNvSpPr/>
              <p:nvPr/>
            </p:nvSpPr>
            <p:spPr>
              <a:xfrm>
                <a:off x="3608175" y="1406013"/>
                <a:ext cx="5368677" cy="2377962"/>
              </a:xfrm>
              <a:prstGeom prst="round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pic>
            <p:nvPicPr>
              <p:cNvPr id="37" name="Immagine 36" descr="Immagine che contiene Carattere, Elementi grafici, grafica, logo&#10;&#10;Il contenuto generato dall'IA potrebbe non essere corretto.">
                <a:extLst>
                  <a:ext uri="{FF2B5EF4-FFF2-40B4-BE49-F238E27FC236}">
                    <a16:creationId xmlns:a16="http://schemas.microsoft.com/office/drawing/2014/main" id="{63A1A55D-89A3-1A9E-30A7-EA729F9E58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957" y="1641326"/>
                <a:ext cx="4367630" cy="674252"/>
              </a:xfrm>
              <a:prstGeom prst="rect">
                <a:avLst/>
              </a:prstGeom>
            </p:spPr>
          </p:pic>
        </p:grpSp>
        <p:sp>
          <p:nvSpPr>
            <p:cNvPr id="35" name="CasellaDiTesto 34">
              <a:extLst>
                <a:ext uri="{FF2B5EF4-FFF2-40B4-BE49-F238E27FC236}">
                  <a16:creationId xmlns:a16="http://schemas.microsoft.com/office/drawing/2014/main" id="{AA4720DF-6AFD-AFD4-87E3-93B8DC262494}"/>
                </a:ext>
              </a:extLst>
            </p:cNvPr>
            <p:cNvSpPr txBox="1"/>
            <p:nvPr/>
          </p:nvSpPr>
          <p:spPr>
            <a:xfrm>
              <a:off x="8827849" y="5062799"/>
              <a:ext cx="1990845" cy="635917"/>
            </a:xfrm>
            <a:prstGeom prst="rect">
              <a:avLst/>
            </a:prstGeom>
            <a:noFill/>
          </p:spPr>
          <p:txBody>
            <a:bodyPr wrap="square" rtlCol="0">
              <a:spAutoFit/>
            </a:bodyPr>
            <a:lstStyle/>
            <a:p>
              <a:pPr algn="ctr"/>
              <a:r>
                <a:rPr lang="it-IT" sz="2000" dirty="0">
                  <a:solidFill>
                    <a:schemeClr val="bg1"/>
                  </a:solidFill>
                  <a:latin typeface="Alata" pitchFamily="2" charset="0"/>
                  <a:cs typeface="Alata" pitchFamily="2" charset="0"/>
                </a:rPr>
                <a:t>FFN</a:t>
              </a:r>
            </a:p>
          </p:txBody>
        </p:sp>
      </p:grpSp>
    </p:spTree>
    <p:extLst>
      <p:ext uri="{BB962C8B-B14F-4D97-AF65-F5344CB8AC3E}">
        <p14:creationId xmlns:p14="http://schemas.microsoft.com/office/powerpoint/2010/main" val="282609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C396AB-2D43-AEC5-8F05-9409499B09A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B9A162D-CDF5-8A9F-DD8C-576E580E2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1F4115B-9799-B0AF-2141-CA8C54FF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3C51FCA-9B58-5DCD-A8C2-6E5903A66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6FA1578-3B0C-8A05-6384-F9AE9642E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60DBBFB-043C-AD36-5F0B-8A083EC10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D1448A1-F324-BF62-7F27-98EBE83D6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249FF8-52A1-AD96-36BB-6FB7AAE83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BC311D5-949D-847F-7F5C-88AB8A577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ttangolo 4">
            <a:extLst>
              <a:ext uri="{FF2B5EF4-FFF2-40B4-BE49-F238E27FC236}">
                <a16:creationId xmlns:a16="http://schemas.microsoft.com/office/drawing/2014/main" id="{7E52C967-06B2-2089-4164-230101EF3376}"/>
              </a:ext>
            </a:extLst>
          </p:cNvPr>
          <p:cNvSpPr/>
          <p:nvPr/>
        </p:nvSpPr>
        <p:spPr>
          <a:xfrm>
            <a:off x="783647" y="271626"/>
            <a:ext cx="481347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COMMUNICATIONS MODULE</a:t>
            </a:r>
          </a:p>
        </p:txBody>
      </p:sp>
      <p:pic>
        <p:nvPicPr>
          <p:cNvPr id="4" name="Immagine 3" descr="Immagine che contiene Elementi grafici, Carattere, grafica, simbolo&#10;&#10;Il contenuto generato dall'IA potrebbe non essere corretto.">
            <a:extLst>
              <a:ext uri="{FF2B5EF4-FFF2-40B4-BE49-F238E27FC236}">
                <a16:creationId xmlns:a16="http://schemas.microsoft.com/office/drawing/2014/main" id="{32FD3983-2CC7-DA9D-AB74-AF7C638B8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45" y="112551"/>
            <a:ext cx="778225" cy="778225"/>
          </a:xfrm>
          <a:prstGeom prst="rect">
            <a:avLst/>
          </a:prstGeom>
        </p:spPr>
      </p:pic>
      <p:sp>
        <p:nvSpPr>
          <p:cNvPr id="3" name="Rettangolo 2">
            <a:extLst>
              <a:ext uri="{FF2B5EF4-FFF2-40B4-BE49-F238E27FC236}">
                <a16:creationId xmlns:a16="http://schemas.microsoft.com/office/drawing/2014/main" id="{A1373CB5-ED1C-2A27-AD05-EB1929D091C1}"/>
              </a:ext>
            </a:extLst>
          </p:cNvPr>
          <p:cNvSpPr/>
          <p:nvPr/>
        </p:nvSpPr>
        <p:spPr>
          <a:xfrm>
            <a:off x="604950" y="1156262"/>
            <a:ext cx="7237024" cy="1877437"/>
          </a:xfrm>
          <a:prstGeom prst="rect">
            <a:avLst/>
          </a:prstGeom>
          <a:noFill/>
          <a:ln>
            <a:noFill/>
          </a:ln>
        </p:spPr>
        <p:txBody>
          <a:bodyPr wrap="square" lIns="91440" tIns="45720" rIns="91440" bIns="45720">
            <a:spAutoFit/>
          </a:bodyPr>
          <a:lstStyle/>
          <a:p>
            <a:r>
              <a:rPr lang="it-IT"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LEVERAGES TELEGRAM APIs TO SEND 2 TYPES OF ALERT </a:t>
            </a: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a:t>
            </a:r>
          </a:p>
          <a:p>
            <a:pPr marL="800100" lvl="1" indent="-342900">
              <a:buFont typeface="Arial" panose="020B0604020202020204" pitchFamily="34" charset="0"/>
              <a:buChar char="•"/>
            </a:pPr>
            <a:r>
              <a:rPr lang="it-IT" sz="16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Visual Alert : </a:t>
            </a:r>
          </a:p>
          <a:p>
            <a:pPr lvl="2"/>
            <a:r>
              <a:rPr lang="it-IT" sz="16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when a vulnerable occupant is detected through image, it sends a message and the image containing the ROI.</a:t>
            </a:r>
          </a:p>
          <a:p>
            <a:pPr marL="800100" lvl="1" indent="-342900">
              <a:buFont typeface="Arial" panose="020B0604020202020204" pitchFamily="34" charset="0"/>
              <a:buChar char="•"/>
            </a:pPr>
            <a:r>
              <a:rPr lang="it-IT" sz="16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Sound Alert : </a:t>
            </a:r>
          </a:p>
          <a:p>
            <a:pPr lvl="2"/>
            <a:r>
              <a:rPr lang="it-IT" sz="16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When the occupant is detected through sound, it send a message and the audio containing the sound.</a:t>
            </a:r>
          </a:p>
        </p:txBody>
      </p:sp>
      <p:pic>
        <p:nvPicPr>
          <p:cNvPr id="7" name="Immagine 6" descr="Immagine che contiene testo, schermata, mammifero, aria aperta&#10;&#10;Il contenuto generato dall'IA potrebbe non essere corretto.">
            <a:extLst>
              <a:ext uri="{FF2B5EF4-FFF2-40B4-BE49-F238E27FC236}">
                <a16:creationId xmlns:a16="http://schemas.microsoft.com/office/drawing/2014/main" id="{E29D7322-F213-4952-205C-081E7533A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094" y="3335573"/>
            <a:ext cx="3010439" cy="2840469"/>
          </a:xfrm>
          <a:prstGeom prst="rect">
            <a:avLst/>
          </a:prstGeom>
          <a:ln>
            <a:solidFill>
              <a:srgbClr val="FF9900"/>
            </a:solidFill>
          </a:ln>
        </p:spPr>
      </p:pic>
      <p:pic>
        <p:nvPicPr>
          <p:cNvPr id="10" name="Immagine 9">
            <a:extLst>
              <a:ext uri="{FF2B5EF4-FFF2-40B4-BE49-F238E27FC236}">
                <a16:creationId xmlns:a16="http://schemas.microsoft.com/office/drawing/2014/main" id="{7DBDC915-1571-31B7-7587-4EB310C5E3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54352" y="3335573"/>
            <a:ext cx="4587582" cy="2814313"/>
          </a:xfrm>
          <a:prstGeom prst="rect">
            <a:avLst/>
          </a:prstGeom>
          <a:ln>
            <a:solidFill>
              <a:srgbClr val="FF9900"/>
            </a:solidFill>
          </a:ln>
        </p:spPr>
      </p:pic>
    </p:spTree>
    <p:extLst>
      <p:ext uri="{BB962C8B-B14F-4D97-AF65-F5344CB8AC3E}">
        <p14:creationId xmlns:p14="http://schemas.microsoft.com/office/powerpoint/2010/main" val="364811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3F9503-9FD9-8782-DB2F-012CEDE9633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8AA0DD9-3A72-CEEA-DE45-AA0A72A97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F09A248-1919-C2C9-0F6A-8764D6493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6D8D688-A902-605D-C2E2-BF4667243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391BDF9-A8FE-D78A-EB2D-5ED918767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082EDE-08DD-01A5-DB42-B1096316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E9D66F5-BACE-AA7B-A994-5A2F9A476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4012536-A057-8E69-1AA2-61AAD7C40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B15EF79-42D1-077D-8CA3-0C39F0333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asellaDiTesto 8">
            <a:extLst>
              <a:ext uri="{FF2B5EF4-FFF2-40B4-BE49-F238E27FC236}">
                <a16:creationId xmlns:a16="http://schemas.microsoft.com/office/drawing/2014/main" id="{2070180C-E307-2528-E4AB-C1C27CD90604}"/>
              </a:ext>
            </a:extLst>
          </p:cNvPr>
          <p:cNvSpPr txBox="1"/>
          <p:nvPr/>
        </p:nvSpPr>
        <p:spPr>
          <a:xfrm>
            <a:off x="678246" y="2151727"/>
            <a:ext cx="11071795" cy="2554545"/>
          </a:xfrm>
          <a:prstGeom prst="rect">
            <a:avLst/>
          </a:prstGeom>
          <a:noFill/>
          <a:ln>
            <a:noFill/>
          </a:ln>
        </p:spPr>
        <p:txBody>
          <a:bodyPr wrap="square" rtlCol="0">
            <a:spAutoFit/>
          </a:bodyPr>
          <a:lstStyle/>
          <a:p>
            <a:r>
              <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Preventable fatalities from vehicular heatstroke continue to occur globally, resulting from instances where children or pets are inadvertently left by themselves or where children gain unsupervised access to vehicles. To address this safety challenge, this paper proposes a Child and Pet Presence Detection (CPPD) system, covering its architecture, deployment, and performance assessment</a:t>
            </a:r>
            <a:r>
              <a:rPr lang="en-GB"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a:t>
            </a:r>
          </a:p>
          <a:p>
            <a:r>
              <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This system employsvisual and acoustic sensors, to acquire data processed by a Raspberry Pi 3B+ toactively monitor the cabin environment immediately after vehicle closure. Upon detecting a living occupant, the system sends alerts to a designated caregiver.</a:t>
            </a:r>
            <a:endParaRPr lang="it-IT"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endParaRPr>
          </a:p>
        </p:txBody>
      </p:sp>
      <p:sp>
        <p:nvSpPr>
          <p:cNvPr id="2" name="Rettangolo 1">
            <a:extLst>
              <a:ext uri="{FF2B5EF4-FFF2-40B4-BE49-F238E27FC236}">
                <a16:creationId xmlns:a16="http://schemas.microsoft.com/office/drawing/2014/main" id="{257B8DEA-6B26-E25E-AD2F-0667A14B8788}"/>
              </a:ext>
            </a:extLst>
          </p:cNvPr>
          <p:cNvSpPr/>
          <p:nvPr/>
        </p:nvSpPr>
        <p:spPr>
          <a:xfrm>
            <a:off x="8748282" y="91587"/>
            <a:ext cx="412764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ABSTRACT</a:t>
            </a:r>
          </a:p>
        </p:txBody>
      </p:sp>
    </p:spTree>
    <p:extLst>
      <p:ext uri="{BB962C8B-B14F-4D97-AF65-F5344CB8AC3E}">
        <p14:creationId xmlns:p14="http://schemas.microsoft.com/office/powerpoint/2010/main" val="111881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3B5122-EE92-64A0-2133-14ACEB7E36C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703212E-5D66-AF2A-DE8D-3AC4E4D90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60D97D4-89D8-8538-714A-68CF29D7E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02D39F7-25B2-C5B0-3224-376D58C16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EBA943B-F3EF-EA06-02EF-9C2EA23A8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2CB4CA3-A55A-43C7-3988-3287AC05C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FB7465C-4110-6466-64C5-BC2EABA56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339B0E3-C5AB-9748-4BCD-0B61D8F01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82BF673-D35F-72FB-68ED-B7D839959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ttangolo 4">
            <a:extLst>
              <a:ext uri="{FF2B5EF4-FFF2-40B4-BE49-F238E27FC236}">
                <a16:creationId xmlns:a16="http://schemas.microsoft.com/office/drawing/2014/main" id="{8649403D-22CA-B324-AC59-EA3C9794B83C}"/>
              </a:ext>
            </a:extLst>
          </p:cNvPr>
          <p:cNvSpPr/>
          <p:nvPr/>
        </p:nvSpPr>
        <p:spPr>
          <a:xfrm>
            <a:off x="954363" y="271624"/>
            <a:ext cx="4813478" cy="461665"/>
          </a:xfrm>
          <a:prstGeom prst="rect">
            <a:avLst/>
          </a:prstGeom>
          <a:noFill/>
          <a:ln>
            <a:noFill/>
          </a:ln>
        </p:spPr>
        <p:txBody>
          <a:bodyPr wrap="square" lIns="91440" tIns="45720" rIns="91440" bIns="45720">
            <a:spAutoFit/>
          </a:bodyPr>
          <a:lstStyle/>
          <a:p>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DECISION LOGIC</a:t>
            </a:r>
          </a:p>
        </p:txBody>
      </p:sp>
      <p:pic>
        <p:nvPicPr>
          <p:cNvPr id="7" name="Immagine 6" descr="Immagine che contiene Elementi grafici, grafica, cerchio, clipart&#10;&#10;Il contenuto generato dall'IA potrebbe non essere corretto.">
            <a:extLst>
              <a:ext uri="{FF2B5EF4-FFF2-40B4-BE49-F238E27FC236}">
                <a16:creationId xmlns:a16="http://schemas.microsoft.com/office/drawing/2014/main" id="{FDB5B635-DA3B-01D1-88A4-865127E45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15" y="155531"/>
            <a:ext cx="693853" cy="693853"/>
          </a:xfrm>
          <a:prstGeom prst="rect">
            <a:avLst/>
          </a:prstGeom>
        </p:spPr>
      </p:pic>
      <p:grpSp>
        <p:nvGrpSpPr>
          <p:cNvPr id="3" name="Gruppo 2">
            <a:extLst>
              <a:ext uri="{FF2B5EF4-FFF2-40B4-BE49-F238E27FC236}">
                <a16:creationId xmlns:a16="http://schemas.microsoft.com/office/drawing/2014/main" id="{2FCDAC97-D815-FFAC-F7FA-EBC72F064A33}"/>
              </a:ext>
            </a:extLst>
          </p:cNvPr>
          <p:cNvGrpSpPr/>
          <p:nvPr/>
        </p:nvGrpSpPr>
        <p:grpSpPr>
          <a:xfrm>
            <a:off x="1340166" y="1794832"/>
            <a:ext cx="9358078" cy="3576824"/>
            <a:chOff x="2313559" y="1794832"/>
            <a:chExt cx="9358078" cy="3576824"/>
          </a:xfrm>
        </p:grpSpPr>
        <p:pic>
          <p:nvPicPr>
            <p:cNvPr id="12" name="Picture 11">
              <a:extLst>
                <a:ext uri="{FF2B5EF4-FFF2-40B4-BE49-F238E27FC236}">
                  <a16:creationId xmlns:a16="http://schemas.microsoft.com/office/drawing/2014/main" id="{978C3BC0-5A55-11B7-7A1F-323128212D21}"/>
                </a:ext>
              </a:extLst>
            </p:cNvPr>
            <p:cNvPicPr>
              <a:picLocks noChangeAspect="1"/>
            </p:cNvPicPr>
            <p:nvPr/>
          </p:nvPicPr>
          <p:blipFill>
            <a:blip r:embed="rId3">
              <a:extLst>
                <a:ext uri="{28A0092B-C50C-407E-A947-70E740481C1C}">
                  <a14:useLocalDpi xmlns:a14="http://schemas.microsoft.com/office/drawing/2010/main" val="0"/>
                </a:ext>
              </a:extLst>
            </a:blip>
            <a:srcRect l="71047"/>
            <a:stretch>
              <a:fillRect/>
            </a:stretch>
          </p:blipFill>
          <p:spPr>
            <a:xfrm>
              <a:off x="8442960" y="1794832"/>
              <a:ext cx="3228677" cy="3576824"/>
            </a:xfrm>
            <a:prstGeom prst="rect">
              <a:avLst/>
            </a:prstGeom>
          </p:spPr>
        </p:pic>
        <p:pic>
          <p:nvPicPr>
            <p:cNvPr id="2" name="Picture 11">
              <a:extLst>
                <a:ext uri="{FF2B5EF4-FFF2-40B4-BE49-F238E27FC236}">
                  <a16:creationId xmlns:a16="http://schemas.microsoft.com/office/drawing/2014/main" id="{F8BAACF9-660C-0EF3-2E02-A2253C99C1D9}"/>
                </a:ext>
              </a:extLst>
            </p:cNvPr>
            <p:cNvPicPr>
              <a:picLocks noChangeAspect="1"/>
            </p:cNvPicPr>
            <p:nvPr/>
          </p:nvPicPr>
          <p:blipFill>
            <a:blip r:embed="rId3">
              <a:extLst>
                <a:ext uri="{28A0092B-C50C-407E-A947-70E740481C1C}">
                  <a14:useLocalDpi xmlns:a14="http://schemas.microsoft.com/office/drawing/2010/main" val="0"/>
                </a:ext>
              </a:extLst>
            </a:blip>
            <a:srcRect r="45034"/>
            <a:stretch>
              <a:fillRect/>
            </a:stretch>
          </p:blipFill>
          <p:spPr>
            <a:xfrm>
              <a:off x="2313559" y="1794832"/>
              <a:ext cx="6129400" cy="3576824"/>
            </a:xfrm>
            <a:prstGeom prst="rect">
              <a:avLst/>
            </a:prstGeom>
          </p:spPr>
        </p:pic>
      </p:grpSp>
    </p:spTree>
    <p:extLst>
      <p:ext uri="{BB962C8B-B14F-4D97-AF65-F5344CB8AC3E}">
        <p14:creationId xmlns:p14="http://schemas.microsoft.com/office/powerpoint/2010/main" val="2962421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12CE11-CB26-6229-1566-34421831935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D332B6F-0003-773D-6695-53D2DBD52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52C7466-CCD5-04BB-DAC7-D92D25013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0ABAD40-F709-689F-295C-D72CED1CE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E2F9F4-1114-3A4D-0A0A-8EE84544D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A846BD-3C43-CA55-2464-9A389CDF7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FF68E62-9D4E-072E-FCAE-82C88F554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F00E78E5-3101-3382-4CAB-11B863E0E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48C91B4-3807-0CD6-F673-9925CDB08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ttangolo 4">
            <a:extLst>
              <a:ext uri="{FF2B5EF4-FFF2-40B4-BE49-F238E27FC236}">
                <a16:creationId xmlns:a16="http://schemas.microsoft.com/office/drawing/2014/main" id="{3C9AFFDF-1025-0447-B461-AE763F0E7D8C}"/>
              </a:ext>
            </a:extLst>
          </p:cNvPr>
          <p:cNvSpPr/>
          <p:nvPr/>
        </p:nvSpPr>
        <p:spPr>
          <a:xfrm>
            <a:off x="426757" y="246448"/>
            <a:ext cx="4263229" cy="461665"/>
          </a:xfrm>
          <a:prstGeom prst="rect">
            <a:avLst/>
          </a:prstGeom>
          <a:noFill/>
          <a:ln>
            <a:noFill/>
          </a:ln>
        </p:spPr>
        <p:txBody>
          <a:bodyPr wrap="square" lIns="91440" tIns="45720" rIns="91440" bIns="45720">
            <a:spAutoFit/>
          </a:bodyPr>
          <a:lstStyle/>
          <a:p>
            <a:r>
              <a:rPr lang="it-IT" sz="24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GUARDIAN : FIRST VERSION</a:t>
            </a:r>
            <a:endPar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endParaRPr>
          </a:p>
        </p:txBody>
      </p:sp>
      <p:sp>
        <p:nvSpPr>
          <p:cNvPr id="2" name="Rettangolo 1">
            <a:extLst>
              <a:ext uri="{FF2B5EF4-FFF2-40B4-BE49-F238E27FC236}">
                <a16:creationId xmlns:a16="http://schemas.microsoft.com/office/drawing/2014/main" id="{98473256-789B-5899-0BB9-0100947C5812}"/>
              </a:ext>
            </a:extLst>
          </p:cNvPr>
          <p:cNvSpPr/>
          <p:nvPr/>
        </p:nvSpPr>
        <p:spPr>
          <a:xfrm>
            <a:off x="8080678" y="1661224"/>
            <a:ext cx="4553281" cy="2308324"/>
          </a:xfrm>
          <a:prstGeom prst="rect">
            <a:avLst/>
          </a:prstGeom>
          <a:noFill/>
          <a:ln>
            <a:noFill/>
          </a:ln>
        </p:spPr>
        <p:txBody>
          <a:bodyPr wrap="square" lIns="91440" tIns="45720" rIns="91440" bIns="45720">
            <a:spAutoFit/>
          </a:bodyPr>
          <a:lstStyle/>
          <a:p>
            <a:r>
              <a:rPr lang="it-IT" sz="24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SEQUENTIAL APPROACH :</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Acquire image</a:t>
            </a:r>
          </a:p>
          <a:p>
            <a:pPr marL="914400" lvl="1" indent="-457200">
              <a:buFont typeface="+mj-lt"/>
              <a:buAutoNum type="arabicPeriod"/>
            </a:pPr>
            <a:r>
              <a:rPr lang="it-IT" sz="20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Record audio</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Inference on image</a:t>
            </a:r>
          </a:p>
          <a:p>
            <a:pPr marL="914400" lvl="1" indent="-457200">
              <a:buFont typeface="+mj-lt"/>
              <a:buAutoNum type="arabicPeriod"/>
            </a:pPr>
            <a:r>
              <a:rPr lang="it-IT" sz="20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Inference on audio</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Compute output, and if</a:t>
            </a:r>
          </a:p>
          <a:p>
            <a:pPr lvl="1"/>
            <a:r>
              <a:rPr lang="it-IT" sz="20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        needeed send the alert</a:t>
            </a:r>
          </a:p>
        </p:txBody>
      </p:sp>
      <p:sp>
        <p:nvSpPr>
          <p:cNvPr id="9" name="Rettangolo 8">
            <a:extLst>
              <a:ext uri="{FF2B5EF4-FFF2-40B4-BE49-F238E27FC236}">
                <a16:creationId xmlns:a16="http://schemas.microsoft.com/office/drawing/2014/main" id="{52E017BB-56B4-12B7-794B-65FB7FFA905C}"/>
              </a:ext>
            </a:extLst>
          </p:cNvPr>
          <p:cNvSpPr/>
          <p:nvPr/>
        </p:nvSpPr>
        <p:spPr>
          <a:xfrm>
            <a:off x="604950" y="1661224"/>
            <a:ext cx="6629876" cy="1384995"/>
          </a:xfrm>
          <a:prstGeom prst="rect">
            <a:avLst/>
          </a:prstGeom>
          <a:noFill/>
          <a:ln>
            <a:noFill/>
          </a:ln>
        </p:spPr>
        <p:txBody>
          <a:bodyPr wrap="square" lIns="91440" tIns="45720" rIns="91440" bIns="45720">
            <a:spAutoFit/>
          </a:bodyPr>
          <a:lstStyle/>
          <a:p>
            <a:r>
              <a:rPr lang="it-IT" sz="24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CHARACTERISICS :</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Sequential approach</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Yolo 26 Nano 480 (Image Model)</a:t>
            </a:r>
            <a:endParaRPr lang="it-IT" sz="20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endParaRPr>
          </a:p>
          <a:p>
            <a:pPr marL="914400" lvl="1" indent="-457200">
              <a:buFont typeface="+mj-lt"/>
              <a:buAutoNum type="arabicPeriod"/>
            </a:pPr>
            <a:r>
              <a:rPr lang="it-IT" sz="20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Inference on audio (Spectrogram on 5s audio)</a:t>
            </a:r>
          </a:p>
        </p:txBody>
      </p:sp>
      <p:sp>
        <p:nvSpPr>
          <p:cNvPr id="10" name="Rettangolo 9">
            <a:extLst>
              <a:ext uri="{FF2B5EF4-FFF2-40B4-BE49-F238E27FC236}">
                <a16:creationId xmlns:a16="http://schemas.microsoft.com/office/drawing/2014/main" id="{7E10E0B7-A7A8-6FD9-403B-6E96C4313112}"/>
              </a:ext>
            </a:extLst>
          </p:cNvPr>
          <p:cNvSpPr/>
          <p:nvPr/>
        </p:nvSpPr>
        <p:spPr>
          <a:xfrm>
            <a:off x="604950" y="4363746"/>
            <a:ext cx="10122044" cy="1077218"/>
          </a:xfrm>
          <a:prstGeom prst="rect">
            <a:avLst/>
          </a:prstGeom>
          <a:noFill/>
          <a:ln>
            <a:noFill/>
          </a:ln>
        </p:spPr>
        <p:txBody>
          <a:bodyPr wrap="square" lIns="91440" tIns="45720" rIns="91440" bIns="45720">
            <a:spAutoFit/>
          </a:bodyPr>
          <a:lstStyle/>
          <a:p>
            <a:r>
              <a:rPr lang="it-IT" sz="24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PROBLEMS:</a:t>
            </a:r>
          </a:p>
          <a:p>
            <a:pPr marL="914400" lvl="1" indent="-457200">
              <a:buFont typeface="+mj-lt"/>
              <a:buAutoNum type="arabicPeriod"/>
            </a:pPr>
            <a:r>
              <a:rPr lang="en-US"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Recording the audio was the main bottleneck (waiting 5 seconds) </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Output each 6 seconds on average</a:t>
            </a:r>
          </a:p>
        </p:txBody>
      </p:sp>
    </p:spTree>
    <p:extLst>
      <p:ext uri="{BB962C8B-B14F-4D97-AF65-F5344CB8AC3E}">
        <p14:creationId xmlns:p14="http://schemas.microsoft.com/office/powerpoint/2010/main" val="80143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C34A81-D8D3-B01D-ACE4-225CB62459D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481670-B1EA-81BA-C26B-E59DE7EB1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EC99117-A9CD-628A-E900-E2C795668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81706CB-8AB8-1937-B673-14D966A07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9AEDCBF-5E35-5930-43C4-7985FBECA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9DCDF05-4439-415E-D12E-7452F918A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82BC72D-2B19-C75C-8542-C22D480D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1F152C72-2899-62A4-7280-36D400E13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8138DB2-5DAA-7A64-96D4-F4C6559A5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ttangolo 33">
            <a:extLst>
              <a:ext uri="{FF2B5EF4-FFF2-40B4-BE49-F238E27FC236}">
                <a16:creationId xmlns:a16="http://schemas.microsoft.com/office/drawing/2014/main" id="{9F876479-5761-2779-50AC-2D46261C1758}"/>
              </a:ext>
            </a:extLst>
          </p:cNvPr>
          <p:cNvSpPr/>
          <p:nvPr/>
        </p:nvSpPr>
        <p:spPr>
          <a:xfrm>
            <a:off x="5180002" y="2767045"/>
            <a:ext cx="4577862" cy="1323439"/>
          </a:xfrm>
          <a:prstGeom prst="rect">
            <a:avLst/>
          </a:prstGeom>
          <a:noFill/>
          <a:ln>
            <a:noFill/>
          </a:ln>
        </p:spPr>
        <p:txBody>
          <a:bodyPr wrap="square" lIns="91440" tIns="45720" rIns="91440" bIns="45720">
            <a:spAutoFit/>
          </a:bodyPr>
          <a:lstStyle/>
          <a:p>
            <a:r>
              <a:rPr lang="it-IT" sz="4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INFERENCE TIME</a:t>
            </a:r>
          </a:p>
          <a:p>
            <a:r>
              <a:rPr lang="it-IT" sz="4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COMPARISON</a:t>
            </a:r>
            <a:endParaRPr lang="it-IT" sz="40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endParaRPr>
          </a:p>
        </p:txBody>
      </p:sp>
      <p:pic>
        <p:nvPicPr>
          <p:cNvPr id="3" name="Immagine 2" descr="Immagine che contiene orologio&#10;&#10;Il contenuto generato dall'IA potrebbe non essere corretto.">
            <a:extLst>
              <a:ext uri="{FF2B5EF4-FFF2-40B4-BE49-F238E27FC236}">
                <a16:creationId xmlns:a16="http://schemas.microsoft.com/office/drawing/2014/main" id="{647E568C-7981-E876-A58C-7EA62A5A6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136" y="1999835"/>
            <a:ext cx="2858330" cy="2858330"/>
          </a:xfrm>
          <a:prstGeom prst="rect">
            <a:avLst/>
          </a:prstGeom>
        </p:spPr>
      </p:pic>
    </p:spTree>
    <p:extLst>
      <p:ext uri="{BB962C8B-B14F-4D97-AF65-F5344CB8AC3E}">
        <p14:creationId xmlns:p14="http://schemas.microsoft.com/office/powerpoint/2010/main" val="2765391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BBA7FC-C10E-F7BA-3F73-AF4F568AC70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C58594F-5F05-819A-397C-09EEBF9BA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A91D36E-1833-7D88-B481-FB30ACB3F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7127EC7-2871-A61F-EE93-986195A10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0D45B52-2226-739E-72F4-293C59569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DD4076-C15B-CB86-E074-657333C76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6976492-5F6A-B819-9808-ACE1719754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318C05F-089B-318F-55C8-04A78DEBA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BD9E70B-FC53-5B46-F1B4-546AD51A3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ttangolo 33">
            <a:extLst>
              <a:ext uri="{FF2B5EF4-FFF2-40B4-BE49-F238E27FC236}">
                <a16:creationId xmlns:a16="http://schemas.microsoft.com/office/drawing/2014/main" id="{E8ADD365-01F6-C54E-67A7-FCBDB0E729D0}"/>
              </a:ext>
            </a:extLst>
          </p:cNvPr>
          <p:cNvSpPr/>
          <p:nvPr/>
        </p:nvSpPr>
        <p:spPr>
          <a:xfrm>
            <a:off x="1319244" y="225586"/>
            <a:ext cx="4577862" cy="830997"/>
          </a:xfrm>
          <a:prstGeom prst="rect">
            <a:avLst/>
          </a:prstGeom>
          <a:noFill/>
          <a:ln>
            <a:noFill/>
          </a:ln>
        </p:spPr>
        <p:txBody>
          <a:bodyPr wrap="square" lIns="91440" tIns="45720" rIns="91440" bIns="45720">
            <a:spAutoFit/>
          </a:bodyPr>
          <a:lstStyle/>
          <a:p>
            <a:r>
              <a:rPr lang="it-IT" sz="24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INFERENCE TIME</a:t>
            </a:r>
          </a:p>
          <a:p>
            <a:r>
              <a:rPr lang="it-IT" sz="24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COMPARISON</a:t>
            </a:r>
            <a:endPar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endParaRPr>
          </a:p>
        </p:txBody>
      </p:sp>
      <p:pic>
        <p:nvPicPr>
          <p:cNvPr id="3" name="Immagine 2" descr="Immagine che contiene orologio&#10;&#10;Il contenuto generato dall'IA potrebbe non essere corretto.">
            <a:extLst>
              <a:ext uri="{FF2B5EF4-FFF2-40B4-BE49-F238E27FC236}">
                <a16:creationId xmlns:a16="http://schemas.microsoft.com/office/drawing/2014/main" id="{54B623CC-1321-0CAB-62F3-BD785692C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78"/>
            <a:ext cx="1321126" cy="1321126"/>
          </a:xfrm>
          <a:prstGeom prst="rect">
            <a:avLst/>
          </a:prstGeom>
        </p:spPr>
      </p:pic>
      <p:sp>
        <p:nvSpPr>
          <p:cNvPr id="2" name="Rettangolo 1">
            <a:extLst>
              <a:ext uri="{FF2B5EF4-FFF2-40B4-BE49-F238E27FC236}">
                <a16:creationId xmlns:a16="http://schemas.microsoft.com/office/drawing/2014/main" id="{552BD3FC-FE1D-0202-CB76-27C3B8E7D1BF}"/>
              </a:ext>
            </a:extLst>
          </p:cNvPr>
          <p:cNvSpPr/>
          <p:nvPr/>
        </p:nvSpPr>
        <p:spPr>
          <a:xfrm>
            <a:off x="2299982" y="1680651"/>
            <a:ext cx="2117130" cy="369332"/>
          </a:xfrm>
          <a:prstGeom prst="rect">
            <a:avLst/>
          </a:prstGeom>
          <a:noFill/>
          <a:ln>
            <a:noFill/>
          </a:ln>
        </p:spPr>
        <p:txBody>
          <a:bodyPr wrap="square" lIns="91440" tIns="45720" rIns="91440" bIns="45720">
            <a:spAutoFit/>
          </a:bodyPr>
          <a:lstStyle/>
          <a:p>
            <a:r>
              <a:rPr lang="it-IT"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IMAGE MODELS</a:t>
            </a:r>
          </a:p>
        </p:txBody>
      </p:sp>
      <p:sp>
        <p:nvSpPr>
          <p:cNvPr id="4" name="Rettangolo 3">
            <a:extLst>
              <a:ext uri="{FF2B5EF4-FFF2-40B4-BE49-F238E27FC236}">
                <a16:creationId xmlns:a16="http://schemas.microsoft.com/office/drawing/2014/main" id="{38532700-0554-7984-9DB8-708E02E0CAEF}"/>
              </a:ext>
            </a:extLst>
          </p:cNvPr>
          <p:cNvSpPr/>
          <p:nvPr/>
        </p:nvSpPr>
        <p:spPr>
          <a:xfrm>
            <a:off x="8204586" y="1920684"/>
            <a:ext cx="2117130" cy="369332"/>
          </a:xfrm>
          <a:prstGeom prst="rect">
            <a:avLst/>
          </a:prstGeom>
          <a:noFill/>
          <a:ln>
            <a:noFill/>
          </a:ln>
        </p:spPr>
        <p:txBody>
          <a:bodyPr wrap="square" lIns="91440" tIns="45720" rIns="91440" bIns="45720">
            <a:spAutoFit/>
          </a:bodyPr>
          <a:lstStyle/>
          <a:p>
            <a:r>
              <a:rPr lang="it-IT"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SOUND MODELS</a:t>
            </a:r>
          </a:p>
        </p:txBody>
      </p:sp>
      <p:graphicFrame>
        <p:nvGraphicFramePr>
          <p:cNvPr id="7" name="Grafico 6">
            <a:extLst>
              <a:ext uri="{FF2B5EF4-FFF2-40B4-BE49-F238E27FC236}">
                <a16:creationId xmlns:a16="http://schemas.microsoft.com/office/drawing/2014/main" id="{6335CDFD-6FB5-90CF-CFB0-50A2611F97AE}"/>
              </a:ext>
            </a:extLst>
          </p:cNvPr>
          <p:cNvGraphicFramePr/>
          <p:nvPr>
            <p:extLst>
              <p:ext uri="{D42A27DB-BD31-4B8C-83A1-F6EECF244321}">
                <p14:modId xmlns:p14="http://schemas.microsoft.com/office/powerpoint/2010/main" val="1506502233"/>
              </p:ext>
            </p:extLst>
          </p:nvPr>
        </p:nvGraphicFramePr>
        <p:xfrm>
          <a:off x="133432" y="1920685"/>
          <a:ext cx="5919258" cy="37584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afico 7">
            <a:extLst>
              <a:ext uri="{FF2B5EF4-FFF2-40B4-BE49-F238E27FC236}">
                <a16:creationId xmlns:a16="http://schemas.microsoft.com/office/drawing/2014/main" id="{282251A2-C19E-389D-602D-DB36CA434D10}"/>
              </a:ext>
            </a:extLst>
          </p:cNvPr>
          <p:cNvGraphicFramePr/>
          <p:nvPr>
            <p:extLst>
              <p:ext uri="{D42A27DB-BD31-4B8C-83A1-F6EECF244321}">
                <p14:modId xmlns:p14="http://schemas.microsoft.com/office/powerpoint/2010/main" val="1844056971"/>
              </p:ext>
            </p:extLst>
          </p:nvPr>
        </p:nvGraphicFramePr>
        <p:xfrm>
          <a:off x="6139312" y="1920685"/>
          <a:ext cx="5832638" cy="37584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5219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52B2BF-B211-175B-5489-F895BD208DF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1D9951-F53C-8023-E18E-D0239EFF6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B72570F-1CB0-C116-BD49-055436839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A563CE6-EB8D-6400-25E2-64C91A386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D65D4F2-FFAB-13EE-9CCB-9511687E3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CF62407-FDD7-A8B6-3082-998598BD1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DDC1CAC-2747-E406-1E09-1F512557B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8063A85-450D-E6E5-8075-02D76D155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D306233-0A62-50B7-8116-3FBDFB69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ttangolo 4">
            <a:extLst>
              <a:ext uri="{FF2B5EF4-FFF2-40B4-BE49-F238E27FC236}">
                <a16:creationId xmlns:a16="http://schemas.microsoft.com/office/drawing/2014/main" id="{65B694B8-DD96-0707-C3D5-5027270DBCC8}"/>
              </a:ext>
            </a:extLst>
          </p:cNvPr>
          <p:cNvSpPr/>
          <p:nvPr/>
        </p:nvSpPr>
        <p:spPr>
          <a:xfrm>
            <a:off x="5596441" y="3136612"/>
            <a:ext cx="3947789" cy="707886"/>
          </a:xfrm>
          <a:prstGeom prst="rect">
            <a:avLst/>
          </a:prstGeom>
          <a:noFill/>
          <a:ln>
            <a:noFill/>
          </a:ln>
        </p:spPr>
        <p:txBody>
          <a:bodyPr wrap="square" lIns="91440" tIns="45720" rIns="91440" bIns="45720">
            <a:spAutoFit/>
          </a:bodyPr>
          <a:lstStyle/>
          <a:p>
            <a:r>
              <a:rPr lang="it-IT" sz="4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OPTIMIZATION</a:t>
            </a:r>
            <a:endParaRPr lang="it-IT" sz="40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endParaRPr>
          </a:p>
        </p:txBody>
      </p:sp>
      <p:pic>
        <p:nvPicPr>
          <p:cNvPr id="3" name="Immagine 2" descr="Immagine che contiene Blu intenso, orologio, cerchio, notte&#10;&#10;Il contenuto generato dall'IA potrebbe non essere corretto.">
            <a:extLst>
              <a:ext uri="{FF2B5EF4-FFF2-40B4-BE49-F238E27FC236}">
                <a16:creationId xmlns:a16="http://schemas.microsoft.com/office/drawing/2014/main" id="{54106A1D-F316-64F1-DF9A-2B54E14A9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771" y="1892625"/>
            <a:ext cx="3072751" cy="3072751"/>
          </a:xfrm>
          <a:prstGeom prst="rect">
            <a:avLst/>
          </a:prstGeom>
        </p:spPr>
      </p:pic>
    </p:spTree>
    <p:extLst>
      <p:ext uri="{BB962C8B-B14F-4D97-AF65-F5344CB8AC3E}">
        <p14:creationId xmlns:p14="http://schemas.microsoft.com/office/powerpoint/2010/main" val="1752491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20792C-9E69-C279-7DE2-4E46FD209EE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F4F727C-C92B-2CBF-9AC3-6268F85D2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C50F6B-735E-BA13-48EA-E18B3A83A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A990DC2-855C-EBCE-2331-1A6F64848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737EA19-8210-AE8F-F270-D0833F23C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90C609C-B8C4-A39E-A6CD-3348C4777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52B4605-7365-60BA-A324-89472C850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D2A47ED-CA67-A20B-B380-1FF3DACF9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F30A05E-4FC9-C320-FD33-546FDDE91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ttangolo 3">
            <a:extLst>
              <a:ext uri="{FF2B5EF4-FFF2-40B4-BE49-F238E27FC236}">
                <a16:creationId xmlns:a16="http://schemas.microsoft.com/office/drawing/2014/main" id="{59159638-404E-0271-85D4-59AF86A975D5}"/>
              </a:ext>
            </a:extLst>
          </p:cNvPr>
          <p:cNvSpPr/>
          <p:nvPr/>
        </p:nvSpPr>
        <p:spPr>
          <a:xfrm>
            <a:off x="1907324" y="2397713"/>
            <a:ext cx="8377352" cy="1692771"/>
          </a:xfrm>
          <a:prstGeom prst="rect">
            <a:avLst/>
          </a:prstGeom>
          <a:noFill/>
          <a:ln>
            <a:noFill/>
          </a:ln>
        </p:spPr>
        <p:txBody>
          <a:bodyPr wrap="square" lIns="91440" tIns="45720" rIns="91440" bIns="45720">
            <a:spAutoFit/>
          </a:bodyPr>
          <a:lstStyle/>
          <a:p>
            <a:r>
              <a:rPr lang="it-IT" sz="24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IMPROVEMENTS:</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Parallel approach (Exploiting Multiprocessing library and IPC)</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Audio model improvements, dataset optimizations, needs shorter audio (3 seconds)</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Switch to YOLO 26 Nano 640</a:t>
            </a:r>
            <a:endParaRPr lang="it-IT" sz="20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endParaRPr>
          </a:p>
        </p:txBody>
      </p:sp>
      <p:sp>
        <p:nvSpPr>
          <p:cNvPr id="2" name="Rettangolo 1">
            <a:extLst>
              <a:ext uri="{FF2B5EF4-FFF2-40B4-BE49-F238E27FC236}">
                <a16:creationId xmlns:a16="http://schemas.microsoft.com/office/drawing/2014/main" id="{23D15182-9AF2-2ECA-1D52-884AAB862B87}"/>
              </a:ext>
            </a:extLst>
          </p:cNvPr>
          <p:cNvSpPr/>
          <p:nvPr/>
        </p:nvSpPr>
        <p:spPr>
          <a:xfrm>
            <a:off x="1137659" y="391155"/>
            <a:ext cx="3091210" cy="461665"/>
          </a:xfrm>
          <a:prstGeom prst="rect">
            <a:avLst/>
          </a:prstGeom>
          <a:noFill/>
          <a:ln>
            <a:noFill/>
          </a:ln>
        </p:spPr>
        <p:txBody>
          <a:bodyPr wrap="square" lIns="91440" tIns="45720" rIns="91440" bIns="45720">
            <a:spAutoFit/>
          </a:bodyPr>
          <a:lstStyle/>
          <a:p>
            <a:r>
              <a:rPr lang="it-IT" sz="24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OPTIMIZATION</a:t>
            </a:r>
            <a:endPar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endParaRPr>
          </a:p>
        </p:txBody>
      </p:sp>
      <p:pic>
        <p:nvPicPr>
          <p:cNvPr id="3" name="Immagine 2" descr="Immagine che contiene Blu intenso, orologio, cerchio, notte&#10;&#10;Il contenuto generato dall'IA potrebbe non essere corretto.">
            <a:extLst>
              <a:ext uri="{FF2B5EF4-FFF2-40B4-BE49-F238E27FC236}">
                <a16:creationId xmlns:a16="http://schemas.microsoft.com/office/drawing/2014/main" id="{930FF974-0002-C92B-1FE1-A6CC86F20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7" y="-5"/>
            <a:ext cx="1243987" cy="1243987"/>
          </a:xfrm>
          <a:prstGeom prst="rect">
            <a:avLst/>
          </a:prstGeom>
        </p:spPr>
      </p:pic>
    </p:spTree>
    <p:extLst>
      <p:ext uri="{BB962C8B-B14F-4D97-AF65-F5344CB8AC3E}">
        <p14:creationId xmlns:p14="http://schemas.microsoft.com/office/powerpoint/2010/main" val="4015995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59C79C-D3A9-D83F-E267-A095710ED415}"/>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DA6AE1A-343A-17A9-049F-A686F1EE7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E463676-9C50-1816-3BBF-7467CBEE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EE0268F-DAA6-5A94-7774-9F9E1DC8D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C711A33-FCB7-F4BB-61D3-947BDCCF7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B26D55-9A39-71E6-5802-58D8F85C5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63BC38C-586C-3EBE-A870-659DDC163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3BD0CD5-8E62-946A-6783-B426812C2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83A36D0-721A-7A5F-6873-7E669F753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descr="Immagine che contiene Elementi grafici, Carattere, grafica, simbolo&#10;&#10;Il contenuto generato dall'IA potrebbe non essere corretto.">
            <a:extLst>
              <a:ext uri="{FF2B5EF4-FFF2-40B4-BE49-F238E27FC236}">
                <a16:creationId xmlns:a16="http://schemas.microsoft.com/office/drawing/2014/main" id="{2214F6CC-08F1-FF2A-9065-E2B3E04E5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691" y="2023011"/>
            <a:ext cx="935210" cy="935210"/>
          </a:xfrm>
          <a:prstGeom prst="rect">
            <a:avLst/>
          </a:prstGeom>
        </p:spPr>
      </p:pic>
      <p:pic>
        <p:nvPicPr>
          <p:cNvPr id="9" name="Immagine 8" descr="Immagine che contiene cerchio, cartone animato, creatività, arte&#10;&#10;Il contenuto generato dall'IA potrebbe non essere corretto.">
            <a:extLst>
              <a:ext uri="{FF2B5EF4-FFF2-40B4-BE49-F238E27FC236}">
                <a16:creationId xmlns:a16="http://schemas.microsoft.com/office/drawing/2014/main" id="{96274435-0504-E297-C200-7F202D698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590" y="1860552"/>
            <a:ext cx="1266372" cy="1266372"/>
          </a:xfrm>
          <a:prstGeom prst="rect">
            <a:avLst/>
          </a:prstGeom>
        </p:spPr>
      </p:pic>
      <p:pic>
        <p:nvPicPr>
          <p:cNvPr id="15" name="Immagine 14" descr="Immagine che contiene disegno, cuore, arte&#10;&#10;Il contenuto generato dall'IA potrebbe non essere corretto.">
            <a:extLst>
              <a:ext uri="{FF2B5EF4-FFF2-40B4-BE49-F238E27FC236}">
                <a16:creationId xmlns:a16="http://schemas.microsoft.com/office/drawing/2014/main" id="{E7102674-B5E2-46BF-980F-008D41FB9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8932" y="3960117"/>
            <a:ext cx="944692" cy="873840"/>
          </a:xfrm>
          <a:prstGeom prst="rect">
            <a:avLst/>
          </a:prstGeom>
        </p:spPr>
      </p:pic>
      <p:sp>
        <p:nvSpPr>
          <p:cNvPr id="19" name="Freccia bidirezionale orizzontale 18">
            <a:extLst>
              <a:ext uri="{FF2B5EF4-FFF2-40B4-BE49-F238E27FC236}">
                <a16:creationId xmlns:a16="http://schemas.microsoft.com/office/drawing/2014/main" id="{A1E2EC24-B209-761A-1361-31EAF037AA2F}"/>
              </a:ext>
            </a:extLst>
          </p:cNvPr>
          <p:cNvSpPr/>
          <p:nvPr/>
        </p:nvSpPr>
        <p:spPr>
          <a:xfrm rot="2605935">
            <a:off x="7583915" y="3264162"/>
            <a:ext cx="1445342" cy="433567"/>
          </a:xfrm>
          <a:prstGeom prst="leftRightArrow">
            <a:avLst/>
          </a:prstGeom>
          <a:solidFill>
            <a:schemeClr val="tx2">
              <a:lumMod val="50000"/>
              <a:lumOff val="50000"/>
            </a:schemeClr>
          </a:solidFill>
          <a:ln>
            <a:solidFill>
              <a:srgbClr val="1546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Freccia bidirezionale orizzontale 24">
            <a:extLst>
              <a:ext uri="{FF2B5EF4-FFF2-40B4-BE49-F238E27FC236}">
                <a16:creationId xmlns:a16="http://schemas.microsoft.com/office/drawing/2014/main" id="{CDDE9CE5-03FF-F1F1-AEC5-E0417ACAAF50}"/>
              </a:ext>
            </a:extLst>
          </p:cNvPr>
          <p:cNvSpPr/>
          <p:nvPr/>
        </p:nvSpPr>
        <p:spPr>
          <a:xfrm rot="19023334">
            <a:off x="9442912" y="3271430"/>
            <a:ext cx="1445342" cy="433567"/>
          </a:xfrm>
          <a:prstGeom prst="leftRightArrow">
            <a:avLst/>
          </a:prstGeom>
          <a:solidFill>
            <a:schemeClr val="tx2">
              <a:lumMod val="50000"/>
              <a:lumOff val="50000"/>
            </a:schemeClr>
          </a:solidFill>
          <a:ln>
            <a:solidFill>
              <a:srgbClr val="1546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7" name="Immagine 26" descr="Immagine che contiene Elementi grafici, Carattere, grafica, simbolo&#10;&#10;Il contenuto generato dall'IA potrebbe non essere corretto.">
            <a:extLst>
              <a:ext uri="{FF2B5EF4-FFF2-40B4-BE49-F238E27FC236}">
                <a16:creationId xmlns:a16="http://schemas.microsoft.com/office/drawing/2014/main" id="{EE93DF88-5D7D-5411-9D1E-88D8814F3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59" y="5076973"/>
            <a:ext cx="763739" cy="763739"/>
          </a:xfrm>
          <a:prstGeom prst="rect">
            <a:avLst/>
          </a:prstGeom>
        </p:spPr>
      </p:pic>
      <p:pic>
        <p:nvPicPr>
          <p:cNvPr id="29" name="Immagine 28" descr="Immagine che contiene cerchio, cartone animato, creatività, arte&#10;&#10;Il contenuto generato dall'IA potrebbe non essere corretto.">
            <a:extLst>
              <a:ext uri="{FF2B5EF4-FFF2-40B4-BE49-F238E27FC236}">
                <a16:creationId xmlns:a16="http://schemas.microsoft.com/office/drawing/2014/main" id="{780BDF89-D1F7-DD3E-5C9F-5889B30D3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88" y="3452266"/>
            <a:ext cx="944771" cy="944771"/>
          </a:xfrm>
          <a:prstGeom prst="rect">
            <a:avLst/>
          </a:prstGeom>
        </p:spPr>
      </p:pic>
      <p:pic>
        <p:nvPicPr>
          <p:cNvPr id="30" name="Immagine 29" descr="Immagine che contiene disegno, cuore, arte&#10;&#10;Il contenuto generato dall'IA potrebbe non essere corretto.">
            <a:extLst>
              <a:ext uri="{FF2B5EF4-FFF2-40B4-BE49-F238E27FC236}">
                <a16:creationId xmlns:a16="http://schemas.microsoft.com/office/drawing/2014/main" id="{82189036-030A-8A5E-11F2-ABD01CF7F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50" y="1988573"/>
            <a:ext cx="944692" cy="873840"/>
          </a:xfrm>
          <a:prstGeom prst="rect">
            <a:avLst/>
          </a:prstGeom>
        </p:spPr>
      </p:pic>
      <p:sp>
        <p:nvSpPr>
          <p:cNvPr id="31" name="CasellaDiTesto 30">
            <a:extLst>
              <a:ext uri="{FF2B5EF4-FFF2-40B4-BE49-F238E27FC236}">
                <a16:creationId xmlns:a16="http://schemas.microsoft.com/office/drawing/2014/main" id="{FB5CE60F-AF9D-2C09-5590-DFEA975529BA}"/>
              </a:ext>
            </a:extLst>
          </p:cNvPr>
          <p:cNvSpPr txBox="1"/>
          <p:nvPr/>
        </p:nvSpPr>
        <p:spPr>
          <a:xfrm>
            <a:off x="1522279" y="3452266"/>
            <a:ext cx="5274113" cy="1200329"/>
          </a:xfrm>
          <a:prstGeom prst="rect">
            <a:avLst/>
          </a:prstGeom>
          <a:noFill/>
        </p:spPr>
        <p:txBody>
          <a:bodyPr wrap="square" rtlCol="0">
            <a:spAutoFit/>
          </a:bodyPr>
          <a:lstStyle/>
          <a:p>
            <a:r>
              <a:rPr lang="it-IT" dirty="0">
                <a:solidFill>
                  <a:schemeClr val="bg1"/>
                </a:solidFill>
                <a:latin typeface="Alata" pitchFamily="2" charset="0"/>
                <a:cs typeface="Alata" pitchFamily="2" charset="0"/>
              </a:rPr>
              <a:t>EYE MODULE : STANDALONE PROCESS , INITIALIZE CAMERA, ACQUIRE THE IMAGE, PROCESS IT, MAKE INFERENCE , PROVIDE DETECTIONS AS OUTPUT</a:t>
            </a:r>
          </a:p>
        </p:txBody>
      </p:sp>
      <p:sp>
        <p:nvSpPr>
          <p:cNvPr id="32" name="CasellaDiTesto 31">
            <a:extLst>
              <a:ext uri="{FF2B5EF4-FFF2-40B4-BE49-F238E27FC236}">
                <a16:creationId xmlns:a16="http://schemas.microsoft.com/office/drawing/2014/main" id="{9C18FF8F-0002-05E6-FDA1-3241AFD956CE}"/>
              </a:ext>
            </a:extLst>
          </p:cNvPr>
          <p:cNvSpPr txBox="1"/>
          <p:nvPr/>
        </p:nvSpPr>
        <p:spPr>
          <a:xfrm>
            <a:off x="1522279" y="4997177"/>
            <a:ext cx="6311185" cy="923330"/>
          </a:xfrm>
          <a:prstGeom prst="rect">
            <a:avLst/>
          </a:prstGeom>
          <a:noFill/>
        </p:spPr>
        <p:txBody>
          <a:bodyPr wrap="square" rtlCol="0">
            <a:spAutoFit/>
          </a:bodyPr>
          <a:lstStyle/>
          <a:p>
            <a:r>
              <a:rPr lang="it-IT" dirty="0">
                <a:solidFill>
                  <a:schemeClr val="bg1"/>
                </a:solidFill>
                <a:latin typeface="Alata" pitchFamily="2" charset="0"/>
                <a:cs typeface="Alata" pitchFamily="2" charset="0"/>
              </a:rPr>
              <a:t>EAR MODULE : STANDALONE PROCESS , INITIALIZE MICROPHONE, RECORD AN AUDIO, PROCESS IT, MAKE INFERENCE , PROVIDE DETECTIONS AS OUTPUT</a:t>
            </a:r>
          </a:p>
        </p:txBody>
      </p:sp>
      <p:sp>
        <p:nvSpPr>
          <p:cNvPr id="33" name="CasellaDiTesto 32">
            <a:extLst>
              <a:ext uri="{FF2B5EF4-FFF2-40B4-BE49-F238E27FC236}">
                <a16:creationId xmlns:a16="http://schemas.microsoft.com/office/drawing/2014/main" id="{55A4CE90-E5AF-7579-4FA3-E925B6F7F70D}"/>
              </a:ext>
            </a:extLst>
          </p:cNvPr>
          <p:cNvSpPr txBox="1"/>
          <p:nvPr/>
        </p:nvSpPr>
        <p:spPr>
          <a:xfrm>
            <a:off x="1548052" y="1733015"/>
            <a:ext cx="3832201" cy="1200329"/>
          </a:xfrm>
          <a:prstGeom prst="rect">
            <a:avLst/>
          </a:prstGeom>
          <a:noFill/>
        </p:spPr>
        <p:txBody>
          <a:bodyPr wrap="square" rtlCol="0">
            <a:spAutoFit/>
          </a:bodyPr>
          <a:lstStyle/>
          <a:p>
            <a:r>
              <a:rPr lang="it-IT" dirty="0">
                <a:solidFill>
                  <a:schemeClr val="bg1"/>
                </a:solidFill>
                <a:latin typeface="Alata" pitchFamily="2" charset="0"/>
                <a:cs typeface="Alata" pitchFamily="2" charset="0"/>
              </a:rPr>
              <a:t>BRAIN MODULE : MAIN PROCESS, STARTS EYE AND EAR PROCESS, WAITS THEIR OUTPUT, EVALUTE THE STATE, SEND ALERT MESSAGES</a:t>
            </a:r>
          </a:p>
        </p:txBody>
      </p:sp>
      <p:sp>
        <p:nvSpPr>
          <p:cNvPr id="34" name="Rettangolo 33">
            <a:extLst>
              <a:ext uri="{FF2B5EF4-FFF2-40B4-BE49-F238E27FC236}">
                <a16:creationId xmlns:a16="http://schemas.microsoft.com/office/drawing/2014/main" id="{66BEEE45-C713-7AB5-511F-E560665D5EE8}"/>
              </a:ext>
            </a:extLst>
          </p:cNvPr>
          <p:cNvSpPr/>
          <p:nvPr/>
        </p:nvSpPr>
        <p:spPr>
          <a:xfrm>
            <a:off x="426757" y="246448"/>
            <a:ext cx="4931824" cy="461665"/>
          </a:xfrm>
          <a:prstGeom prst="rect">
            <a:avLst/>
          </a:prstGeom>
          <a:noFill/>
          <a:ln>
            <a:noFill/>
          </a:ln>
        </p:spPr>
        <p:txBody>
          <a:bodyPr wrap="square" lIns="91440" tIns="45720" rIns="91440" bIns="45720">
            <a:spAutoFit/>
          </a:bodyPr>
          <a:lstStyle/>
          <a:p>
            <a:r>
              <a:rPr lang="it-IT" sz="24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GUARDIAN : OPTIMIZED VERSION</a:t>
            </a:r>
            <a:endPar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endParaRPr>
          </a:p>
        </p:txBody>
      </p:sp>
    </p:spTree>
    <p:extLst>
      <p:ext uri="{BB962C8B-B14F-4D97-AF65-F5344CB8AC3E}">
        <p14:creationId xmlns:p14="http://schemas.microsoft.com/office/powerpoint/2010/main" val="3215121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C18CCA-F93E-656D-FC1F-C0C7B9B8B66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02AF63C-7A06-1804-86A0-1E9C24A79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D70A08D-91DE-5B8D-AE67-AB6BB3F1A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7A02AE4-02DF-8508-D6FD-0FC7A1A73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7A3ED3E-299E-C308-6567-59293A612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439C889-E192-08D5-B9A2-F039F2F5C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CA39744-4EE1-2E2E-4386-8FF23D41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AECBA20-9DF2-6EB4-F0C3-BF66E61E9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2F31CDC-ACB5-C181-6501-F55E67334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ttangolo 33">
            <a:extLst>
              <a:ext uri="{FF2B5EF4-FFF2-40B4-BE49-F238E27FC236}">
                <a16:creationId xmlns:a16="http://schemas.microsoft.com/office/drawing/2014/main" id="{35E83815-602F-046B-FE3B-FF835F9489A8}"/>
              </a:ext>
            </a:extLst>
          </p:cNvPr>
          <p:cNvSpPr/>
          <p:nvPr/>
        </p:nvSpPr>
        <p:spPr>
          <a:xfrm>
            <a:off x="426757" y="246448"/>
            <a:ext cx="4931824" cy="461665"/>
          </a:xfrm>
          <a:prstGeom prst="rect">
            <a:avLst/>
          </a:prstGeom>
          <a:noFill/>
          <a:ln>
            <a:noFill/>
          </a:ln>
        </p:spPr>
        <p:txBody>
          <a:bodyPr wrap="square" lIns="91440" tIns="45720" rIns="91440" bIns="45720">
            <a:spAutoFit/>
          </a:bodyPr>
          <a:lstStyle/>
          <a:p>
            <a:r>
              <a:rPr lang="it-IT" sz="24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GUARDIAN : OPTIMIZED VERSION</a:t>
            </a:r>
            <a:endPar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endParaRPr>
          </a:p>
        </p:txBody>
      </p:sp>
      <p:pic>
        <p:nvPicPr>
          <p:cNvPr id="4" name="Immagine 3" descr="Immagine che contiene persona, Viso umano, veicolo, automobile&#10;&#10;Il contenuto generato dall'IA potrebbe non essere corretto.">
            <a:extLst>
              <a:ext uri="{FF2B5EF4-FFF2-40B4-BE49-F238E27FC236}">
                <a16:creationId xmlns:a16="http://schemas.microsoft.com/office/drawing/2014/main" id="{39556616-C0A8-AFE3-B9FD-7D66A30B0DC0}"/>
              </a:ext>
            </a:extLst>
          </p:cNvPr>
          <p:cNvPicPr>
            <a:picLocks noChangeAspect="1"/>
          </p:cNvPicPr>
          <p:nvPr/>
        </p:nvPicPr>
        <p:blipFill>
          <a:blip r:embed="rId2">
            <a:extLst>
              <a:ext uri="{28A0092B-C50C-407E-A947-70E740481C1C}">
                <a14:useLocalDpi xmlns:a14="http://schemas.microsoft.com/office/drawing/2010/main" val="0"/>
              </a:ext>
            </a:extLst>
          </a:blip>
          <a:srcRect t="18134" b="17499"/>
          <a:stretch>
            <a:fillRect/>
          </a:stretch>
        </p:blipFill>
        <p:spPr>
          <a:xfrm>
            <a:off x="1748290" y="1849839"/>
            <a:ext cx="3011314" cy="1938297"/>
          </a:xfrm>
          <a:prstGeom prst="rect">
            <a:avLst/>
          </a:prstGeom>
        </p:spPr>
      </p:pic>
      <p:pic>
        <p:nvPicPr>
          <p:cNvPr id="6" name="Immagine 5" descr="Immagine che contiene Viso umano, persona, veicolo, automobile&#10;&#10;Il contenuto generato dall'IA potrebbe non essere corretto.">
            <a:extLst>
              <a:ext uri="{FF2B5EF4-FFF2-40B4-BE49-F238E27FC236}">
                <a16:creationId xmlns:a16="http://schemas.microsoft.com/office/drawing/2014/main" id="{473110CA-C50D-76A8-0698-A0CC3A1FD1B3}"/>
              </a:ext>
            </a:extLst>
          </p:cNvPr>
          <p:cNvPicPr>
            <a:picLocks noChangeAspect="1"/>
          </p:cNvPicPr>
          <p:nvPr/>
        </p:nvPicPr>
        <p:blipFill>
          <a:blip r:embed="rId3">
            <a:extLst>
              <a:ext uri="{28A0092B-C50C-407E-A947-70E740481C1C}">
                <a14:useLocalDpi xmlns:a14="http://schemas.microsoft.com/office/drawing/2010/main" val="0"/>
              </a:ext>
            </a:extLst>
          </a:blip>
          <a:srcRect t="16902" b="18732"/>
          <a:stretch>
            <a:fillRect/>
          </a:stretch>
        </p:blipFill>
        <p:spPr>
          <a:xfrm>
            <a:off x="7223931" y="1810753"/>
            <a:ext cx="3011314" cy="1938297"/>
          </a:xfrm>
          <a:prstGeom prst="rect">
            <a:avLst/>
          </a:prstGeom>
        </p:spPr>
      </p:pic>
      <p:pic>
        <p:nvPicPr>
          <p:cNvPr id="8" name="Immagine 7" descr="Immagine che contiene persona, Viso umano, veicolo, vestiti&#10;&#10;Il contenuto generato dall'IA potrebbe non essere corretto.">
            <a:extLst>
              <a:ext uri="{FF2B5EF4-FFF2-40B4-BE49-F238E27FC236}">
                <a16:creationId xmlns:a16="http://schemas.microsoft.com/office/drawing/2014/main" id="{AE40572E-A405-9A9D-D784-975A756284B4}"/>
              </a:ext>
            </a:extLst>
          </p:cNvPr>
          <p:cNvPicPr>
            <a:picLocks noChangeAspect="1"/>
          </p:cNvPicPr>
          <p:nvPr/>
        </p:nvPicPr>
        <p:blipFill>
          <a:blip r:embed="rId4">
            <a:extLst>
              <a:ext uri="{28A0092B-C50C-407E-A947-70E740481C1C}">
                <a14:useLocalDpi xmlns:a14="http://schemas.microsoft.com/office/drawing/2010/main" val="0"/>
              </a:ext>
            </a:extLst>
          </a:blip>
          <a:srcRect t="16535" b="16155"/>
          <a:stretch>
            <a:fillRect/>
          </a:stretch>
        </p:blipFill>
        <p:spPr>
          <a:xfrm>
            <a:off x="1748290" y="4357756"/>
            <a:ext cx="3011314" cy="2026939"/>
          </a:xfrm>
          <a:prstGeom prst="rect">
            <a:avLst/>
          </a:prstGeom>
        </p:spPr>
      </p:pic>
      <p:pic>
        <p:nvPicPr>
          <p:cNvPr id="10" name="Immagine 9" descr="Immagine che contiene persona, Viso umano, veicolo, vestiti&#10;&#10;Il contenuto generato dall'IA potrebbe non essere corretto.">
            <a:extLst>
              <a:ext uri="{FF2B5EF4-FFF2-40B4-BE49-F238E27FC236}">
                <a16:creationId xmlns:a16="http://schemas.microsoft.com/office/drawing/2014/main" id="{A3F54032-7F48-2D3B-CC85-7D4F8FDE5129}"/>
              </a:ext>
            </a:extLst>
          </p:cNvPr>
          <p:cNvPicPr>
            <a:picLocks noChangeAspect="1"/>
          </p:cNvPicPr>
          <p:nvPr/>
        </p:nvPicPr>
        <p:blipFill>
          <a:blip r:embed="rId5">
            <a:extLst>
              <a:ext uri="{28A0092B-C50C-407E-A947-70E740481C1C}">
                <a14:useLocalDpi xmlns:a14="http://schemas.microsoft.com/office/drawing/2010/main" val="0"/>
              </a:ext>
            </a:extLst>
          </a:blip>
          <a:srcRect t="16535" b="16155"/>
          <a:stretch>
            <a:fillRect/>
          </a:stretch>
        </p:blipFill>
        <p:spPr>
          <a:xfrm>
            <a:off x="7223931" y="4290055"/>
            <a:ext cx="3011314" cy="2026940"/>
          </a:xfrm>
          <a:prstGeom prst="rect">
            <a:avLst/>
          </a:prstGeom>
        </p:spPr>
      </p:pic>
      <p:sp>
        <p:nvSpPr>
          <p:cNvPr id="11" name="CasellaDiTesto 10">
            <a:extLst>
              <a:ext uri="{FF2B5EF4-FFF2-40B4-BE49-F238E27FC236}">
                <a16:creationId xmlns:a16="http://schemas.microsoft.com/office/drawing/2014/main" id="{08519D4B-CDAB-653B-7098-0C72372138B6}"/>
              </a:ext>
            </a:extLst>
          </p:cNvPr>
          <p:cNvSpPr txBox="1"/>
          <p:nvPr/>
        </p:nvSpPr>
        <p:spPr>
          <a:xfrm>
            <a:off x="1381582" y="1164919"/>
            <a:ext cx="3976999" cy="400110"/>
          </a:xfrm>
          <a:prstGeom prst="rect">
            <a:avLst/>
          </a:prstGeom>
          <a:noFill/>
        </p:spPr>
        <p:txBody>
          <a:bodyPr wrap="square" rtlCol="0">
            <a:spAutoFit/>
          </a:bodyPr>
          <a:lstStyle/>
          <a:p>
            <a:pPr algn="ctr"/>
            <a:r>
              <a:rPr lang="it-IT" sz="2000" dirty="0">
                <a:solidFill>
                  <a:schemeClr val="bg1"/>
                </a:solidFill>
                <a:latin typeface="Alata" pitchFamily="2" charset="0"/>
                <a:cs typeface="Alata" pitchFamily="2" charset="0"/>
              </a:rPr>
              <a:t>480 X 480</a:t>
            </a:r>
          </a:p>
        </p:txBody>
      </p:sp>
      <p:sp>
        <p:nvSpPr>
          <p:cNvPr id="13" name="CasellaDiTesto 12">
            <a:extLst>
              <a:ext uri="{FF2B5EF4-FFF2-40B4-BE49-F238E27FC236}">
                <a16:creationId xmlns:a16="http://schemas.microsoft.com/office/drawing/2014/main" id="{C92752C7-BB37-1F12-8C7A-6E8F98A2494D}"/>
              </a:ext>
            </a:extLst>
          </p:cNvPr>
          <p:cNvSpPr txBox="1"/>
          <p:nvPr/>
        </p:nvSpPr>
        <p:spPr>
          <a:xfrm>
            <a:off x="6671514" y="1167602"/>
            <a:ext cx="3976999" cy="400110"/>
          </a:xfrm>
          <a:prstGeom prst="rect">
            <a:avLst/>
          </a:prstGeom>
          <a:noFill/>
        </p:spPr>
        <p:txBody>
          <a:bodyPr wrap="square" rtlCol="0">
            <a:spAutoFit/>
          </a:bodyPr>
          <a:lstStyle/>
          <a:p>
            <a:pPr algn="ctr"/>
            <a:r>
              <a:rPr lang="it-IT" sz="2000" dirty="0">
                <a:solidFill>
                  <a:schemeClr val="bg1"/>
                </a:solidFill>
                <a:latin typeface="Alata" pitchFamily="2" charset="0"/>
                <a:cs typeface="Alata" pitchFamily="2" charset="0"/>
              </a:rPr>
              <a:t>640 X 640</a:t>
            </a:r>
          </a:p>
        </p:txBody>
      </p:sp>
      <p:sp>
        <p:nvSpPr>
          <p:cNvPr id="15" name="Freccia a destra 14">
            <a:extLst>
              <a:ext uri="{FF2B5EF4-FFF2-40B4-BE49-F238E27FC236}">
                <a16:creationId xmlns:a16="http://schemas.microsoft.com/office/drawing/2014/main" id="{9F4CA410-44B0-1DF2-F720-DF63ADE9955D}"/>
              </a:ext>
            </a:extLst>
          </p:cNvPr>
          <p:cNvSpPr/>
          <p:nvPr/>
        </p:nvSpPr>
        <p:spPr>
          <a:xfrm>
            <a:off x="5687329" y="2659385"/>
            <a:ext cx="640764" cy="241032"/>
          </a:xfrm>
          <a:prstGeom prst="rightArrow">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Freccia a destra 16">
            <a:extLst>
              <a:ext uri="{FF2B5EF4-FFF2-40B4-BE49-F238E27FC236}">
                <a16:creationId xmlns:a16="http://schemas.microsoft.com/office/drawing/2014/main" id="{5E79ADAB-D547-5BD3-3973-01E859ECC98E}"/>
              </a:ext>
            </a:extLst>
          </p:cNvPr>
          <p:cNvSpPr/>
          <p:nvPr/>
        </p:nvSpPr>
        <p:spPr>
          <a:xfrm>
            <a:off x="5686081" y="5250709"/>
            <a:ext cx="640764" cy="241032"/>
          </a:xfrm>
          <a:prstGeom prst="rightArrow">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179390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585FB3-170E-8E7E-1CB6-48B6565CD8D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91C3983-6DEA-4F83-031C-463056A07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562AFCA-2962-3D68-52C5-7F39BE5D7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B91828-DC51-D6CD-1088-E4C1C8DA4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BF5F204-FD97-0010-7C56-71F4370B6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D699F0B-BF2C-2E99-EFB2-627BC552A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85BB2D-7A88-DBEA-EAAB-EB49006C9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4C11140-AB66-F7BD-6BE7-4633F6652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07089F8-371B-ABD9-FCD5-B998F29EF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Immagine 8" descr="Immagine che contiene schermata, computer, computer, tecnologia&#10;&#10;Il contenuto generato dall'IA potrebbe non essere corretto.">
            <a:extLst>
              <a:ext uri="{FF2B5EF4-FFF2-40B4-BE49-F238E27FC236}">
                <a16:creationId xmlns:a16="http://schemas.microsoft.com/office/drawing/2014/main" id="{501EE694-D7D7-535E-2172-8678014FA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509" y="1539766"/>
            <a:ext cx="3778469" cy="3778469"/>
          </a:xfrm>
          <a:prstGeom prst="rect">
            <a:avLst/>
          </a:prstGeom>
        </p:spPr>
      </p:pic>
      <p:sp>
        <p:nvSpPr>
          <p:cNvPr id="10" name="Rettangolo 9">
            <a:extLst>
              <a:ext uri="{FF2B5EF4-FFF2-40B4-BE49-F238E27FC236}">
                <a16:creationId xmlns:a16="http://schemas.microsoft.com/office/drawing/2014/main" id="{C111B773-3E9E-DFBB-5C27-F615A9CD3002}"/>
              </a:ext>
            </a:extLst>
          </p:cNvPr>
          <p:cNvSpPr/>
          <p:nvPr/>
        </p:nvSpPr>
        <p:spPr>
          <a:xfrm>
            <a:off x="5062013" y="2947178"/>
            <a:ext cx="4813478" cy="707886"/>
          </a:xfrm>
          <a:prstGeom prst="rect">
            <a:avLst/>
          </a:prstGeom>
          <a:noFill/>
          <a:ln>
            <a:noFill/>
          </a:ln>
        </p:spPr>
        <p:txBody>
          <a:bodyPr wrap="square" lIns="91440" tIns="45720" rIns="91440" bIns="45720">
            <a:spAutoFit/>
          </a:bodyPr>
          <a:lstStyle/>
          <a:p>
            <a:pPr algn="ctr"/>
            <a:r>
              <a:rPr lang="it-IT" sz="40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LIVE DEMO</a:t>
            </a:r>
          </a:p>
        </p:txBody>
      </p:sp>
    </p:spTree>
    <p:extLst>
      <p:ext uri="{BB962C8B-B14F-4D97-AF65-F5344CB8AC3E}">
        <p14:creationId xmlns:p14="http://schemas.microsoft.com/office/powerpoint/2010/main" val="3438454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E6F5C4-5C80-4D48-BF17-866952424B9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407568-5D97-908F-BE48-64A42603F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6F8BF82-449E-7B26-FBF3-0346F13C8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3FBBCB8-6F7D-A8CA-D518-8A4FD7ABE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82571C-F467-9DD6-D2D6-E9A139C4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82DB41A-6AFA-C1FC-E8C8-4731CE23A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2FB71EF-579A-397B-FD98-E1C9B2E66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31606C2-BFEA-C0E0-14C1-21F6943DB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A41EC11-BE52-F05A-81D0-0E115A315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ttangolo 1">
            <a:extLst>
              <a:ext uri="{FF2B5EF4-FFF2-40B4-BE49-F238E27FC236}">
                <a16:creationId xmlns:a16="http://schemas.microsoft.com/office/drawing/2014/main" id="{E5D5CE8A-CB44-12BF-7569-94E9729E96F5}"/>
              </a:ext>
            </a:extLst>
          </p:cNvPr>
          <p:cNvSpPr/>
          <p:nvPr/>
        </p:nvSpPr>
        <p:spPr>
          <a:xfrm>
            <a:off x="1323554" y="1690418"/>
            <a:ext cx="8377352" cy="3785652"/>
          </a:xfrm>
          <a:prstGeom prst="rect">
            <a:avLst/>
          </a:prstGeom>
          <a:noFill/>
          <a:ln>
            <a:noFill/>
          </a:ln>
        </p:spPr>
        <p:txBody>
          <a:bodyPr wrap="square" lIns="91440" tIns="45720" rIns="91440" bIns="45720">
            <a:spAutoFit/>
          </a:bodyPr>
          <a:lstStyle/>
          <a:p>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POSSIBLE SCENARIOS :</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ADULT IN FOV (FIELD OF VIEW)</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ADULT + BABY IN FOV</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ADULT + PET IN FOV</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BABY ALONE IN FOV</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DOG ALONE IN FOV</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ADULT IN FOV + CHILD CRYING</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CHILD CRYING</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PET SOUNDS</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ADULT SOUNDS</a:t>
            </a:r>
          </a:p>
          <a:p>
            <a:pPr marL="914400" lvl="1" indent="-457200">
              <a:buFont typeface="+mj-lt"/>
              <a:buAutoNum type="arabicPeriod"/>
            </a:pPr>
            <a:r>
              <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SILENCE</a:t>
            </a:r>
          </a:p>
          <a:p>
            <a:pPr marL="914400" lvl="1" indent="-457200">
              <a:buFont typeface="+mj-lt"/>
              <a:buAutoNum type="arabicPeriod"/>
            </a:pPr>
            <a:endParaRPr lang="it-IT" sz="200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endParaRPr>
          </a:p>
        </p:txBody>
      </p:sp>
      <p:sp>
        <p:nvSpPr>
          <p:cNvPr id="3" name="Parentesi graffa chiusa 2">
            <a:extLst>
              <a:ext uri="{FF2B5EF4-FFF2-40B4-BE49-F238E27FC236}">
                <a16:creationId xmlns:a16="http://schemas.microsoft.com/office/drawing/2014/main" id="{9F0D7CEC-1383-5FCE-1F8E-D4AB9894B50C}"/>
              </a:ext>
            </a:extLst>
          </p:cNvPr>
          <p:cNvSpPr/>
          <p:nvPr/>
        </p:nvSpPr>
        <p:spPr>
          <a:xfrm>
            <a:off x="6554352" y="2094271"/>
            <a:ext cx="345166" cy="1464549"/>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FBD12F13-CC41-9682-173D-AB8BE4184B04}"/>
              </a:ext>
            </a:extLst>
          </p:cNvPr>
          <p:cNvSpPr txBox="1"/>
          <p:nvPr/>
        </p:nvSpPr>
        <p:spPr>
          <a:xfrm>
            <a:off x="7353200" y="2513775"/>
            <a:ext cx="2937982" cy="923330"/>
          </a:xfrm>
          <a:prstGeom prst="rect">
            <a:avLst/>
          </a:prstGeom>
          <a:noFill/>
        </p:spPr>
        <p:txBody>
          <a:bodyPr wrap="square" rtlCol="0" anchor="ctr">
            <a:spAutoFit/>
          </a:bodyPr>
          <a:lstStyle/>
          <a:p>
            <a:pPr algn="ctr"/>
            <a:r>
              <a:rPr lang="it-IT" dirty="0">
                <a:solidFill>
                  <a:schemeClr val="bg1"/>
                </a:solidFill>
                <a:latin typeface="Alata" pitchFamily="2" charset="0"/>
                <a:cs typeface="Alata" pitchFamily="2" charset="0"/>
              </a:rPr>
              <a:t>IMAGES READ FROM FILE</a:t>
            </a:r>
          </a:p>
          <a:p>
            <a:pPr algn="ctr"/>
            <a:r>
              <a:rPr lang="it-IT" dirty="0">
                <a:solidFill>
                  <a:schemeClr val="bg1"/>
                </a:solidFill>
                <a:latin typeface="Alata" pitchFamily="2" charset="0"/>
                <a:cs typeface="Alata" pitchFamily="2" charset="0"/>
              </a:rPr>
              <a:t>EAR MODULE IN STANDY (NO SOUND)</a:t>
            </a:r>
          </a:p>
        </p:txBody>
      </p:sp>
      <p:sp>
        <p:nvSpPr>
          <p:cNvPr id="6" name="Parentesi graffa chiusa 5">
            <a:extLst>
              <a:ext uri="{FF2B5EF4-FFF2-40B4-BE49-F238E27FC236}">
                <a16:creationId xmlns:a16="http://schemas.microsoft.com/office/drawing/2014/main" id="{BE5ED790-10EA-E37A-8B98-E8E1D62CDE11}"/>
              </a:ext>
            </a:extLst>
          </p:cNvPr>
          <p:cNvSpPr/>
          <p:nvPr/>
        </p:nvSpPr>
        <p:spPr>
          <a:xfrm>
            <a:off x="6569550" y="3952916"/>
            <a:ext cx="329968" cy="1214666"/>
          </a:xfrm>
          <a:prstGeom prst="rightBrace">
            <a:avLst/>
          </a:prstGeom>
          <a:ln w="28575">
            <a:solidFill>
              <a:srgbClr val="16A65E"/>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93AE8023-B01C-0630-A33D-D1DFA7A5C735}"/>
              </a:ext>
            </a:extLst>
          </p:cNvPr>
          <p:cNvSpPr txBox="1"/>
          <p:nvPr/>
        </p:nvSpPr>
        <p:spPr>
          <a:xfrm>
            <a:off x="7353200" y="3952916"/>
            <a:ext cx="2937982" cy="923330"/>
          </a:xfrm>
          <a:prstGeom prst="rect">
            <a:avLst/>
          </a:prstGeom>
          <a:noFill/>
        </p:spPr>
        <p:txBody>
          <a:bodyPr wrap="square" rtlCol="0" anchor="ctr">
            <a:spAutoFit/>
          </a:bodyPr>
          <a:lstStyle/>
          <a:p>
            <a:pPr algn="ctr"/>
            <a:r>
              <a:rPr lang="it-IT" dirty="0">
                <a:solidFill>
                  <a:schemeClr val="bg1"/>
                </a:solidFill>
                <a:latin typeface="Alata" pitchFamily="2" charset="0"/>
                <a:cs typeface="Alata" pitchFamily="2" charset="0"/>
              </a:rPr>
              <a:t>LIVE IMAGES</a:t>
            </a:r>
          </a:p>
          <a:p>
            <a:pPr algn="ctr"/>
            <a:r>
              <a:rPr lang="it-IT" dirty="0">
                <a:solidFill>
                  <a:schemeClr val="bg1"/>
                </a:solidFill>
                <a:latin typeface="Alata" pitchFamily="2" charset="0"/>
                <a:cs typeface="Alata" pitchFamily="2" charset="0"/>
              </a:rPr>
              <a:t>NOTHING IN FOV </a:t>
            </a:r>
          </a:p>
          <a:p>
            <a:pPr algn="ctr"/>
            <a:r>
              <a:rPr lang="it-IT" dirty="0">
                <a:solidFill>
                  <a:schemeClr val="bg1"/>
                </a:solidFill>
                <a:latin typeface="Alata" pitchFamily="2" charset="0"/>
                <a:cs typeface="Alata" pitchFamily="2" charset="0"/>
              </a:rPr>
              <a:t>EAR MODULE ACTIVE</a:t>
            </a:r>
          </a:p>
        </p:txBody>
      </p:sp>
      <p:pic>
        <p:nvPicPr>
          <p:cNvPr id="9" name="Immagine 8" descr="Immagine che contiene schermata, computer, computer, tecnologia&#10;&#10;Il contenuto generato dall'IA potrebbe non essere corretto.">
            <a:extLst>
              <a:ext uri="{FF2B5EF4-FFF2-40B4-BE49-F238E27FC236}">
                <a16:creationId xmlns:a16="http://schemas.microsoft.com/office/drawing/2014/main" id="{94FF2BC5-B9EF-B7A3-58BB-7D888823BF0D}"/>
              </a:ext>
            </a:extLst>
          </p:cNvPr>
          <p:cNvPicPr>
            <a:picLocks noChangeAspect="1"/>
          </p:cNvPicPr>
          <p:nvPr/>
        </p:nvPicPr>
        <p:blipFill>
          <a:blip r:embed="rId2">
            <a:extLst>
              <a:ext uri="{28A0092B-C50C-407E-A947-70E740481C1C}">
                <a14:useLocalDpi xmlns:a14="http://schemas.microsoft.com/office/drawing/2010/main" val="0"/>
              </a:ext>
            </a:extLst>
          </a:blip>
          <a:srcRect l="5922" t="16584" r="7885" b="18100"/>
          <a:stretch>
            <a:fillRect/>
          </a:stretch>
        </p:blipFill>
        <p:spPr>
          <a:xfrm>
            <a:off x="331240" y="212814"/>
            <a:ext cx="1081549" cy="819574"/>
          </a:xfrm>
          <a:prstGeom prst="rect">
            <a:avLst/>
          </a:prstGeom>
        </p:spPr>
      </p:pic>
      <p:sp>
        <p:nvSpPr>
          <p:cNvPr id="10" name="Rettangolo 9">
            <a:extLst>
              <a:ext uri="{FF2B5EF4-FFF2-40B4-BE49-F238E27FC236}">
                <a16:creationId xmlns:a16="http://schemas.microsoft.com/office/drawing/2014/main" id="{76E8F7DB-715F-5B4C-D04E-55E540F80182}"/>
              </a:ext>
            </a:extLst>
          </p:cNvPr>
          <p:cNvSpPr/>
          <p:nvPr/>
        </p:nvSpPr>
        <p:spPr>
          <a:xfrm>
            <a:off x="-22228" y="386614"/>
            <a:ext cx="481347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LIVE DEMO</a:t>
            </a:r>
          </a:p>
        </p:txBody>
      </p:sp>
    </p:spTree>
    <p:extLst>
      <p:ext uri="{BB962C8B-B14F-4D97-AF65-F5344CB8AC3E}">
        <p14:creationId xmlns:p14="http://schemas.microsoft.com/office/powerpoint/2010/main" val="2592399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8D5F02-58DE-455C-FF44-8A592984E515}"/>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A49C75B-4A98-6688-8EB5-441E7A842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96E7F79-D555-0C7F-37E6-BAB4B9326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326C18E-95FD-7DBD-680A-428E1B0B3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8AD93FD-C5EB-8844-3302-65EE21BBB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06C9156-10E7-0D18-8B4A-127E773B4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631721F-1F07-94F5-7B20-9A6359678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8588987-90A0-1697-1146-D73C8C64E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14C00E8-0C5D-F308-9DE9-8608B395F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ttangolo 1">
            <a:extLst>
              <a:ext uri="{FF2B5EF4-FFF2-40B4-BE49-F238E27FC236}">
                <a16:creationId xmlns:a16="http://schemas.microsoft.com/office/drawing/2014/main" id="{AB8140A4-2870-5BDD-EC23-AD3939979D18}"/>
              </a:ext>
            </a:extLst>
          </p:cNvPr>
          <p:cNvSpPr/>
          <p:nvPr/>
        </p:nvSpPr>
        <p:spPr>
          <a:xfrm>
            <a:off x="8354992" y="91587"/>
            <a:ext cx="412764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INTRODUCTION</a:t>
            </a:r>
          </a:p>
        </p:txBody>
      </p:sp>
      <p:sp>
        <p:nvSpPr>
          <p:cNvPr id="3" name="CasellaDiTesto 2">
            <a:extLst>
              <a:ext uri="{FF2B5EF4-FFF2-40B4-BE49-F238E27FC236}">
                <a16:creationId xmlns:a16="http://schemas.microsoft.com/office/drawing/2014/main" id="{60049A49-DA42-5809-EDA9-F7497E69323E}"/>
              </a:ext>
            </a:extLst>
          </p:cNvPr>
          <p:cNvSpPr txBox="1"/>
          <p:nvPr/>
        </p:nvSpPr>
        <p:spPr>
          <a:xfrm>
            <a:off x="678246" y="1583336"/>
            <a:ext cx="11071795" cy="3477875"/>
          </a:xfrm>
          <a:prstGeom prst="rect">
            <a:avLst/>
          </a:prstGeom>
          <a:noFill/>
          <a:ln>
            <a:noFill/>
          </a:ln>
        </p:spPr>
        <p:txBody>
          <a:bodyPr wrap="square" rtlCol="0">
            <a:spAutoFit/>
          </a:bodyPr>
          <a:lstStyle/>
          <a:p>
            <a:r>
              <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The phenomenon of vehicular heatstroke, often referred to as "Hot Car Death“, is a critical safety issue that continues to claim the lives of vulnerable occupants, particularly young children and pets. When a vehicle is parked in direct sunlight, the interior temperature can rise rapidly due to the greenhouse effect.</a:t>
            </a:r>
          </a:p>
          <a:p>
            <a:endPar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endParaRPr>
          </a:p>
          <a:p>
            <a:r>
              <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Despite public awareness campaigns, these incidents frequently occur due to "For-gotten Baby Syndrome," a psychological phenomenon where a parent or a caregiver inadvertently leaves a quiet in the rear seat due to a disruption in routine, fatigue, or distraction. As modern vehicles become increasingly soundproof and tinted, manual detection by passersby becomes difficult, necessitating an automated technological solution, which could totally prevent those fatalities.</a:t>
            </a:r>
            <a:endParaRPr lang="it-IT"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endParaRPr>
          </a:p>
        </p:txBody>
      </p:sp>
    </p:spTree>
    <p:extLst>
      <p:ext uri="{BB962C8B-B14F-4D97-AF65-F5344CB8AC3E}">
        <p14:creationId xmlns:p14="http://schemas.microsoft.com/office/powerpoint/2010/main" val="312066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F29144-739B-B64F-A836-5DBDA39DBBB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BFC368-A80F-E8E6-6205-0D0D78EEB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E89004E-E088-E767-D061-C58E38BE9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BF08250-9CBF-7D65-6D03-9168E763B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533505A-E4D3-1CB2-675C-576975904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408DE54-1B88-574A-ACD1-490DBC492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2879389-AEE7-465C-7475-939C04E0B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6A1301C-7CEA-CA7D-6BE5-5CA8FC451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E8F067B-D856-7EC7-49B1-E70240EB4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5666F7F3-B8A9-1CFB-F66E-1005764B44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49247" y="1505401"/>
            <a:ext cx="3847199" cy="3847199"/>
          </a:xfrm>
          <a:prstGeom prst="rect">
            <a:avLst/>
          </a:prstGeom>
        </p:spPr>
      </p:pic>
      <p:sp>
        <p:nvSpPr>
          <p:cNvPr id="5" name="CasellaDiTesto 4">
            <a:extLst>
              <a:ext uri="{FF2B5EF4-FFF2-40B4-BE49-F238E27FC236}">
                <a16:creationId xmlns:a16="http://schemas.microsoft.com/office/drawing/2014/main" id="{C3012B2C-1322-03B3-A040-7FBDF9ABABC5}"/>
              </a:ext>
            </a:extLst>
          </p:cNvPr>
          <p:cNvSpPr txBox="1"/>
          <p:nvPr/>
        </p:nvSpPr>
        <p:spPr>
          <a:xfrm>
            <a:off x="5804641" y="3044279"/>
            <a:ext cx="4438113" cy="769441"/>
          </a:xfrm>
          <a:prstGeom prst="rect">
            <a:avLst/>
          </a:prstGeom>
          <a:noFill/>
        </p:spPr>
        <p:txBody>
          <a:bodyPr wrap="square" lIns="91440" tIns="45720" rIns="91440" bIns="45720" rtlCol="0" anchor="t">
            <a:spAutoFit/>
          </a:bodyPr>
          <a:lstStyle/>
          <a:p>
            <a:r>
              <a:rPr lang="it-IT" sz="4400" dirty="0">
                <a:solidFill>
                  <a:schemeClr val="bg1"/>
                </a:solidFill>
                <a:latin typeface="Alata"/>
                <a:cs typeface="Alata" pitchFamily="2" charset="0"/>
              </a:rPr>
              <a:t>PERFORMANCES</a:t>
            </a:r>
            <a:endParaRPr lang="en-GB" sz="4400" dirty="0">
              <a:solidFill>
                <a:schemeClr val="bg1"/>
              </a:solidFill>
              <a:latin typeface="Alata"/>
              <a:cs typeface="Alata" pitchFamily="2" charset="0"/>
            </a:endParaRPr>
          </a:p>
        </p:txBody>
      </p:sp>
    </p:spTree>
    <p:extLst>
      <p:ext uri="{BB962C8B-B14F-4D97-AF65-F5344CB8AC3E}">
        <p14:creationId xmlns:p14="http://schemas.microsoft.com/office/powerpoint/2010/main" val="684533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F1ACCB-CBFF-68BD-A6F8-80E90166DD4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51B3E68-8771-2E22-131B-C25F11DF2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D0F6C8B-B4CD-019C-DA2F-88DA075B8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FDAF36D-E569-FFC6-51FE-495EE7427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76F97C5-93E8-2385-45F7-0A30738B9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03B632E-ACF6-ADD4-F8AE-4FB94FFDE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43D4945-3890-8D09-E79D-73A5E608B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BCDBCEE-0B7A-0BA1-BD32-BEF3DC75D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C1BF0D7-28AE-3CA4-2D91-9F683D1E9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D0C78E23-430E-29CE-FB7D-293450B5F7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1064" y="145460"/>
            <a:ext cx="1105166" cy="1105166"/>
          </a:xfrm>
          <a:prstGeom prst="rect">
            <a:avLst/>
          </a:prstGeom>
        </p:spPr>
      </p:pic>
      <p:sp>
        <p:nvSpPr>
          <p:cNvPr id="5" name="CasellaDiTesto 4">
            <a:extLst>
              <a:ext uri="{FF2B5EF4-FFF2-40B4-BE49-F238E27FC236}">
                <a16:creationId xmlns:a16="http://schemas.microsoft.com/office/drawing/2014/main" id="{6FB30C39-5A26-462D-04A2-35C3779F3283}"/>
              </a:ext>
            </a:extLst>
          </p:cNvPr>
          <p:cNvSpPr txBox="1"/>
          <p:nvPr/>
        </p:nvSpPr>
        <p:spPr>
          <a:xfrm>
            <a:off x="1451681" y="467210"/>
            <a:ext cx="4438113" cy="461665"/>
          </a:xfrm>
          <a:prstGeom prst="rect">
            <a:avLst/>
          </a:prstGeom>
          <a:noFill/>
        </p:spPr>
        <p:txBody>
          <a:bodyPr wrap="square" lIns="91440" tIns="45720" rIns="91440" bIns="45720" rtlCol="0" anchor="t">
            <a:spAutoFit/>
          </a:bodyPr>
          <a:lstStyle/>
          <a:p>
            <a:r>
              <a:rPr lang="it-IT" sz="2400" dirty="0">
                <a:solidFill>
                  <a:schemeClr val="bg1"/>
                </a:solidFill>
                <a:latin typeface="Alata"/>
                <a:cs typeface="Alata" pitchFamily="2" charset="0"/>
              </a:rPr>
              <a:t>PERFORMANCES</a:t>
            </a:r>
            <a:endParaRPr lang="en-GB" sz="2400" dirty="0">
              <a:solidFill>
                <a:schemeClr val="bg1"/>
              </a:solidFill>
              <a:latin typeface="Alata"/>
              <a:cs typeface="Alata" pitchFamily="2" charset="0"/>
            </a:endParaRPr>
          </a:p>
        </p:txBody>
      </p:sp>
      <p:sp>
        <p:nvSpPr>
          <p:cNvPr id="7" name="CasellaDiTesto 6">
            <a:extLst>
              <a:ext uri="{FF2B5EF4-FFF2-40B4-BE49-F238E27FC236}">
                <a16:creationId xmlns:a16="http://schemas.microsoft.com/office/drawing/2014/main" id="{497AA771-BEBC-190D-C565-DF52980733F1}"/>
              </a:ext>
            </a:extLst>
          </p:cNvPr>
          <p:cNvSpPr txBox="1"/>
          <p:nvPr/>
        </p:nvSpPr>
        <p:spPr>
          <a:xfrm>
            <a:off x="1390460" y="1525131"/>
            <a:ext cx="9411079" cy="523220"/>
          </a:xfrm>
          <a:prstGeom prst="rect">
            <a:avLst/>
          </a:prstGeom>
          <a:noFill/>
        </p:spPr>
        <p:txBody>
          <a:bodyPr wrap="square" rtlCol="0" anchor="ctr">
            <a:spAutoFit/>
          </a:bodyPr>
          <a:lstStyle/>
          <a:p>
            <a:pPr algn="ctr"/>
            <a:r>
              <a:rPr lang="it-IT" sz="2800" dirty="0">
                <a:solidFill>
                  <a:schemeClr val="bg1"/>
                </a:solidFill>
                <a:latin typeface="Alata" pitchFamily="2" charset="0"/>
                <a:cs typeface="Alata" pitchFamily="2" charset="0"/>
              </a:rPr>
              <a:t>METRICS USED</a:t>
            </a:r>
          </a:p>
        </p:txBody>
      </p:sp>
      <p:sp>
        <p:nvSpPr>
          <p:cNvPr id="10" name="CasellaDiTesto 9">
            <a:extLst>
              <a:ext uri="{FF2B5EF4-FFF2-40B4-BE49-F238E27FC236}">
                <a16:creationId xmlns:a16="http://schemas.microsoft.com/office/drawing/2014/main" id="{8781984C-AA69-A4E8-7FA2-E260F4563ED8}"/>
              </a:ext>
            </a:extLst>
          </p:cNvPr>
          <p:cNvSpPr txBox="1"/>
          <p:nvPr/>
        </p:nvSpPr>
        <p:spPr>
          <a:xfrm>
            <a:off x="678202" y="2297698"/>
            <a:ext cx="2832721"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Mean Cycle Time [s]</a:t>
            </a:r>
          </a:p>
        </p:txBody>
      </p:sp>
      <p:sp>
        <p:nvSpPr>
          <p:cNvPr id="3" name="CasellaDiTesto 2">
            <a:extLst>
              <a:ext uri="{FF2B5EF4-FFF2-40B4-BE49-F238E27FC236}">
                <a16:creationId xmlns:a16="http://schemas.microsoft.com/office/drawing/2014/main" id="{85826D43-D379-9D39-108E-A4BF7C4789C8}"/>
              </a:ext>
            </a:extLst>
          </p:cNvPr>
          <p:cNvSpPr txBox="1"/>
          <p:nvPr/>
        </p:nvSpPr>
        <p:spPr>
          <a:xfrm>
            <a:off x="4218906" y="2289255"/>
            <a:ext cx="7675442" cy="400110"/>
          </a:xfrm>
          <a:prstGeom prst="rect">
            <a:avLst/>
          </a:prstGeom>
          <a:noFill/>
        </p:spPr>
        <p:txBody>
          <a:bodyPr wrap="square" rtlCol="0" anchor="ctr">
            <a:spAutoFit/>
          </a:bodyPr>
          <a:lstStyle/>
          <a:p>
            <a:r>
              <a:rPr lang="en-US" sz="2000" dirty="0">
                <a:solidFill>
                  <a:schemeClr val="bg1"/>
                </a:solidFill>
                <a:latin typeface="Alata" pitchFamily="2" charset="0"/>
                <a:cs typeface="Alata" pitchFamily="2" charset="0"/>
              </a:rPr>
              <a:t>Average time elapsed from data acquisition to system output.</a:t>
            </a:r>
            <a:endParaRPr lang="it-IT" sz="2000" dirty="0">
              <a:solidFill>
                <a:schemeClr val="bg1"/>
              </a:solidFill>
              <a:latin typeface="Alata" pitchFamily="2" charset="0"/>
              <a:cs typeface="Alata" pitchFamily="2" charset="0"/>
            </a:endParaRPr>
          </a:p>
        </p:txBody>
      </p:sp>
      <p:sp>
        <p:nvSpPr>
          <p:cNvPr id="6" name="CasellaDiTesto 5">
            <a:extLst>
              <a:ext uri="{FF2B5EF4-FFF2-40B4-BE49-F238E27FC236}">
                <a16:creationId xmlns:a16="http://schemas.microsoft.com/office/drawing/2014/main" id="{E81193A2-FA99-2A5C-733A-4835456120FF}"/>
              </a:ext>
            </a:extLst>
          </p:cNvPr>
          <p:cNvSpPr txBox="1"/>
          <p:nvPr/>
        </p:nvSpPr>
        <p:spPr>
          <a:xfrm>
            <a:off x="678202" y="2935457"/>
            <a:ext cx="2832721"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Jitter [s]</a:t>
            </a:r>
          </a:p>
        </p:txBody>
      </p: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963CB8AD-34F1-0E92-A5AF-11D294C41A74}"/>
                  </a:ext>
                </a:extLst>
              </p:cNvPr>
              <p:cNvSpPr txBox="1"/>
              <p:nvPr/>
            </p:nvSpPr>
            <p:spPr>
              <a:xfrm>
                <a:off x="4218906" y="2913244"/>
                <a:ext cx="7675442" cy="434158"/>
              </a:xfrm>
              <a:prstGeom prst="rect">
                <a:avLst/>
              </a:prstGeom>
              <a:noFill/>
            </p:spPr>
            <p:txBody>
              <a:bodyPr wrap="square" rtlCol="0" anchor="ctr">
                <a:spAutoFit/>
              </a:bodyPr>
              <a:lstStyle/>
              <a:p>
                <a:r>
                  <a:rPr lang="en-US" sz="2000" dirty="0">
                    <a:solidFill>
                      <a:schemeClr val="bg1"/>
                    </a:solidFill>
                    <a:latin typeface="Alata" pitchFamily="2" charset="0"/>
                    <a:cs typeface="Alata" pitchFamily="2" charset="0"/>
                  </a:rPr>
                  <a:t>Standard deviation of</a:t>
                </a:r>
                <a14:m>
                  <m:oMath xmlns:m="http://schemas.openxmlformats.org/officeDocument/2006/math">
                    <m:sSub>
                      <m:sSubPr>
                        <m:ctrlPr>
                          <a:rPr lang="en-US" sz="2000" i="1" smtClean="0">
                            <a:solidFill>
                              <a:schemeClr val="bg1"/>
                            </a:solidFill>
                            <a:latin typeface="Cambria Math" panose="02040503050406030204" pitchFamily="18" charset="0"/>
                            <a:cs typeface="Alata" pitchFamily="2" charset="0"/>
                          </a:rPr>
                        </m:ctrlPr>
                      </m:sSubPr>
                      <m:e>
                        <m:acc>
                          <m:accPr>
                            <m:chr m:val="̅"/>
                            <m:ctrlPr>
                              <a:rPr lang="en-US" sz="2000" i="1" smtClean="0">
                                <a:solidFill>
                                  <a:schemeClr val="bg1"/>
                                </a:solidFill>
                                <a:latin typeface="Cambria Math" panose="02040503050406030204" pitchFamily="18" charset="0"/>
                                <a:cs typeface="Alata" pitchFamily="2" charset="0"/>
                              </a:rPr>
                            </m:ctrlPr>
                          </m:accPr>
                          <m:e>
                            <m:r>
                              <a:rPr lang="it-IT" sz="2000" b="0" i="1" smtClean="0">
                                <a:solidFill>
                                  <a:schemeClr val="bg1"/>
                                </a:solidFill>
                                <a:latin typeface="Cambria Math" panose="02040503050406030204" pitchFamily="18" charset="0"/>
                                <a:cs typeface="Alata" pitchFamily="2" charset="0"/>
                              </a:rPr>
                              <m:t> </m:t>
                            </m:r>
                            <m:r>
                              <m:rPr>
                                <m:sty m:val="p"/>
                              </m:rPr>
                              <a:rPr lang="it-IT" sz="2000" b="0" i="1" smtClean="0">
                                <a:solidFill>
                                  <a:schemeClr val="bg1"/>
                                </a:solidFill>
                                <a:latin typeface="Cambria Math" panose="02040503050406030204" pitchFamily="18" charset="0"/>
                                <a:cs typeface="Alata" pitchFamily="2" charset="0"/>
                              </a:rPr>
                              <m:t>T</m:t>
                            </m:r>
                          </m:e>
                        </m:acc>
                      </m:e>
                      <m:sub>
                        <m:r>
                          <m:rPr>
                            <m:sty m:val="p"/>
                          </m:rPr>
                          <a:rPr lang="it-IT" sz="2000" b="0" i="1" smtClean="0">
                            <a:solidFill>
                              <a:schemeClr val="bg1"/>
                            </a:solidFill>
                            <a:latin typeface="Cambria Math" panose="02040503050406030204" pitchFamily="18" charset="0"/>
                            <a:cs typeface="Alata" pitchFamily="2" charset="0"/>
                          </a:rPr>
                          <m:t>cyc</m:t>
                        </m:r>
                      </m:sub>
                    </m:sSub>
                  </m:oMath>
                </a14:m>
                <a:r>
                  <a:rPr lang="en-US" sz="2000" dirty="0">
                    <a:solidFill>
                      <a:schemeClr val="bg1"/>
                    </a:solidFill>
                    <a:latin typeface="Alata" pitchFamily="2" charset="0"/>
                    <a:cs typeface="Alata" pitchFamily="2" charset="0"/>
                  </a:rPr>
                  <a:t>, indicating timing consistency</a:t>
                </a:r>
                <a:endParaRPr lang="it-IT" sz="2000" dirty="0">
                  <a:solidFill>
                    <a:schemeClr val="bg1"/>
                  </a:solidFill>
                  <a:latin typeface="Alata" pitchFamily="2" charset="0"/>
                  <a:cs typeface="Alata" pitchFamily="2" charset="0"/>
                </a:endParaRPr>
              </a:p>
            </p:txBody>
          </p:sp>
        </mc:Choice>
        <mc:Fallback xmlns="">
          <p:sp>
            <p:nvSpPr>
              <p:cNvPr id="15" name="CasellaDiTesto 14">
                <a:extLst>
                  <a:ext uri="{FF2B5EF4-FFF2-40B4-BE49-F238E27FC236}">
                    <a16:creationId xmlns:a16="http://schemas.microsoft.com/office/drawing/2014/main" id="{963CB8AD-34F1-0E92-A5AF-11D294C41A74}"/>
                  </a:ext>
                </a:extLst>
              </p:cNvPr>
              <p:cNvSpPr txBox="1">
                <a:spLocks noRot="1" noChangeAspect="1" noMove="1" noResize="1" noEditPoints="1" noAdjustHandles="1" noChangeArrowheads="1" noChangeShapeType="1" noTextEdit="1"/>
              </p:cNvSpPr>
              <p:nvPr/>
            </p:nvSpPr>
            <p:spPr>
              <a:xfrm>
                <a:off x="4218906" y="2913244"/>
                <a:ext cx="7675442" cy="434158"/>
              </a:xfrm>
              <a:prstGeom prst="rect">
                <a:avLst/>
              </a:prstGeom>
              <a:blipFill>
                <a:blip r:embed="rId3"/>
                <a:stretch>
                  <a:fillRect l="-794" t="-4225" b="-19718"/>
                </a:stretch>
              </a:blipFill>
            </p:spPr>
            <p:txBody>
              <a:bodyPr/>
              <a:lstStyle/>
              <a:p>
                <a:r>
                  <a:rPr lang="en-US">
                    <a:noFill/>
                  </a:rPr>
                  <a:t> </a:t>
                </a:r>
              </a:p>
            </p:txBody>
          </p:sp>
        </mc:Fallback>
      </mc:AlternateContent>
      <p:sp>
        <p:nvSpPr>
          <p:cNvPr id="19" name="CasellaDiTesto 18">
            <a:extLst>
              <a:ext uri="{FF2B5EF4-FFF2-40B4-BE49-F238E27FC236}">
                <a16:creationId xmlns:a16="http://schemas.microsoft.com/office/drawing/2014/main" id="{9D4F0780-6486-78BC-1AC7-9C569F9C0326}"/>
              </a:ext>
            </a:extLst>
          </p:cNvPr>
          <p:cNvSpPr txBox="1"/>
          <p:nvPr/>
        </p:nvSpPr>
        <p:spPr>
          <a:xfrm>
            <a:off x="447137" y="3521518"/>
            <a:ext cx="3371933"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Throughput [dps/dpm]</a:t>
            </a:r>
          </a:p>
        </p:txBody>
      </p:sp>
      <p:sp>
        <p:nvSpPr>
          <p:cNvPr id="21" name="CasellaDiTesto 20">
            <a:extLst>
              <a:ext uri="{FF2B5EF4-FFF2-40B4-BE49-F238E27FC236}">
                <a16:creationId xmlns:a16="http://schemas.microsoft.com/office/drawing/2014/main" id="{92DE799C-BF13-F0CD-F1B3-98B1E1523143}"/>
              </a:ext>
            </a:extLst>
          </p:cNvPr>
          <p:cNvSpPr txBox="1"/>
          <p:nvPr/>
        </p:nvSpPr>
        <p:spPr>
          <a:xfrm>
            <a:off x="4218906" y="3416234"/>
            <a:ext cx="7675442" cy="707886"/>
          </a:xfrm>
          <a:prstGeom prst="rect">
            <a:avLst/>
          </a:prstGeom>
          <a:noFill/>
        </p:spPr>
        <p:txBody>
          <a:bodyPr wrap="square" rtlCol="0" anchor="ctr">
            <a:spAutoFit/>
          </a:bodyPr>
          <a:lstStyle/>
          <a:p>
            <a:r>
              <a:rPr lang="en-US" sz="2000" dirty="0">
                <a:solidFill>
                  <a:schemeClr val="bg1"/>
                </a:solidFill>
                <a:latin typeface="Alata" pitchFamily="2" charset="0"/>
                <a:cs typeface="Alata" pitchFamily="2" charset="0"/>
              </a:rPr>
              <a:t>Frequency of decision-making (system decisions per second and decision per minute)</a:t>
            </a:r>
            <a:endParaRPr lang="it-IT" sz="2000" dirty="0">
              <a:solidFill>
                <a:schemeClr val="bg1"/>
              </a:solidFill>
              <a:latin typeface="Alata" pitchFamily="2" charset="0"/>
              <a:cs typeface="Alata" pitchFamily="2" charset="0"/>
            </a:endParaRPr>
          </a:p>
        </p:txBody>
      </p:sp>
      <p:sp>
        <p:nvSpPr>
          <p:cNvPr id="23" name="CasellaDiTesto 22">
            <a:extLst>
              <a:ext uri="{FF2B5EF4-FFF2-40B4-BE49-F238E27FC236}">
                <a16:creationId xmlns:a16="http://schemas.microsoft.com/office/drawing/2014/main" id="{5C36EC7F-1B1E-B74E-64C0-C38BEB1CACA7}"/>
              </a:ext>
            </a:extLst>
          </p:cNvPr>
          <p:cNvSpPr txBox="1"/>
          <p:nvPr/>
        </p:nvSpPr>
        <p:spPr>
          <a:xfrm>
            <a:off x="678200" y="4252312"/>
            <a:ext cx="2832721"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CPU Load [%]</a:t>
            </a:r>
          </a:p>
        </p:txBody>
      </p:sp>
      <p:sp>
        <p:nvSpPr>
          <p:cNvPr id="25" name="CasellaDiTesto 24">
            <a:extLst>
              <a:ext uri="{FF2B5EF4-FFF2-40B4-BE49-F238E27FC236}">
                <a16:creationId xmlns:a16="http://schemas.microsoft.com/office/drawing/2014/main" id="{A5736E9A-EB68-3525-C445-FD11089EB7F4}"/>
              </a:ext>
            </a:extLst>
          </p:cNvPr>
          <p:cNvSpPr txBox="1"/>
          <p:nvPr/>
        </p:nvSpPr>
        <p:spPr>
          <a:xfrm>
            <a:off x="4218906" y="4118208"/>
            <a:ext cx="7675442" cy="707886"/>
          </a:xfrm>
          <a:prstGeom prst="rect">
            <a:avLst/>
          </a:prstGeom>
          <a:noFill/>
        </p:spPr>
        <p:txBody>
          <a:bodyPr wrap="square" rtlCol="0" anchor="ctr">
            <a:spAutoFit/>
          </a:bodyPr>
          <a:lstStyle/>
          <a:p>
            <a:r>
              <a:rPr lang="en-US" sz="2000" dirty="0">
                <a:solidFill>
                  <a:schemeClr val="bg1"/>
                </a:solidFill>
                <a:latin typeface="Alata" pitchFamily="2" charset="0"/>
                <a:cs typeface="Alata" pitchFamily="2" charset="0"/>
              </a:rPr>
              <a:t>Represents the computational demand of the system’s processes relative to the Raspberry Pi’s processing capacity</a:t>
            </a:r>
            <a:endParaRPr lang="it-IT" sz="2000" dirty="0">
              <a:solidFill>
                <a:schemeClr val="bg1"/>
              </a:solidFill>
              <a:latin typeface="Alata" pitchFamily="2" charset="0"/>
              <a:cs typeface="Alata" pitchFamily="2" charset="0"/>
            </a:endParaRPr>
          </a:p>
        </p:txBody>
      </p:sp>
      <p:sp>
        <p:nvSpPr>
          <p:cNvPr id="27" name="CasellaDiTesto 26">
            <a:extLst>
              <a:ext uri="{FF2B5EF4-FFF2-40B4-BE49-F238E27FC236}">
                <a16:creationId xmlns:a16="http://schemas.microsoft.com/office/drawing/2014/main" id="{10C7468F-7D68-4E9F-0B5A-BCEA80A9CE0B}"/>
              </a:ext>
            </a:extLst>
          </p:cNvPr>
          <p:cNvSpPr txBox="1"/>
          <p:nvPr/>
        </p:nvSpPr>
        <p:spPr>
          <a:xfrm>
            <a:off x="678200" y="4838373"/>
            <a:ext cx="2832721"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RAM Usage [Mb] </a:t>
            </a:r>
          </a:p>
        </p:txBody>
      </p:sp>
      <p:sp>
        <p:nvSpPr>
          <p:cNvPr id="29" name="CasellaDiTesto 28">
            <a:extLst>
              <a:ext uri="{FF2B5EF4-FFF2-40B4-BE49-F238E27FC236}">
                <a16:creationId xmlns:a16="http://schemas.microsoft.com/office/drawing/2014/main" id="{0AFD963E-DC65-D023-3619-8A836D987CD8}"/>
              </a:ext>
            </a:extLst>
          </p:cNvPr>
          <p:cNvSpPr txBox="1"/>
          <p:nvPr/>
        </p:nvSpPr>
        <p:spPr>
          <a:xfrm>
            <a:off x="4218906" y="4838373"/>
            <a:ext cx="7675442" cy="400110"/>
          </a:xfrm>
          <a:prstGeom prst="rect">
            <a:avLst/>
          </a:prstGeom>
          <a:noFill/>
        </p:spPr>
        <p:txBody>
          <a:bodyPr wrap="square" rtlCol="0" anchor="ctr">
            <a:spAutoFit/>
          </a:bodyPr>
          <a:lstStyle/>
          <a:p>
            <a:r>
              <a:rPr lang="en-US" sz="2000" dirty="0">
                <a:solidFill>
                  <a:schemeClr val="bg1"/>
                </a:solidFill>
                <a:latin typeface="Alata" pitchFamily="2" charset="0"/>
                <a:cs typeface="Alata" pitchFamily="2" charset="0"/>
              </a:rPr>
              <a:t>Indicates the RAM memory usage of system’s processes</a:t>
            </a:r>
            <a:endParaRPr lang="it-IT" sz="2000" dirty="0">
              <a:solidFill>
                <a:schemeClr val="bg1"/>
              </a:solidFill>
              <a:latin typeface="Alata" pitchFamily="2" charset="0"/>
              <a:cs typeface="Alata" pitchFamily="2" charset="0"/>
            </a:endParaRPr>
          </a:p>
        </p:txBody>
      </p:sp>
      <p:sp>
        <p:nvSpPr>
          <p:cNvPr id="33" name="CasellaDiTesto 32">
            <a:extLst>
              <a:ext uri="{FF2B5EF4-FFF2-40B4-BE49-F238E27FC236}">
                <a16:creationId xmlns:a16="http://schemas.microsoft.com/office/drawing/2014/main" id="{49FBB357-0D26-A930-81F1-9DB6CAC1E4CF}"/>
              </a:ext>
            </a:extLst>
          </p:cNvPr>
          <p:cNvSpPr txBox="1"/>
          <p:nvPr/>
        </p:nvSpPr>
        <p:spPr>
          <a:xfrm>
            <a:off x="678200" y="5424434"/>
            <a:ext cx="2832721"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CPU Temperature [°C]</a:t>
            </a:r>
          </a:p>
        </p:txBody>
      </p:sp>
      <p:sp>
        <p:nvSpPr>
          <p:cNvPr id="35" name="CasellaDiTesto 34">
            <a:extLst>
              <a:ext uri="{FF2B5EF4-FFF2-40B4-BE49-F238E27FC236}">
                <a16:creationId xmlns:a16="http://schemas.microsoft.com/office/drawing/2014/main" id="{CEABFA20-E716-A218-04BF-D763BBA82679}"/>
              </a:ext>
            </a:extLst>
          </p:cNvPr>
          <p:cNvSpPr txBox="1"/>
          <p:nvPr/>
        </p:nvSpPr>
        <p:spPr>
          <a:xfrm>
            <a:off x="4218906" y="5325148"/>
            <a:ext cx="7675442" cy="707886"/>
          </a:xfrm>
          <a:prstGeom prst="rect">
            <a:avLst/>
          </a:prstGeom>
          <a:noFill/>
        </p:spPr>
        <p:txBody>
          <a:bodyPr wrap="square" rtlCol="0" anchor="ctr">
            <a:spAutoFit/>
          </a:bodyPr>
          <a:lstStyle/>
          <a:p>
            <a:r>
              <a:rPr lang="en-US" sz="2000" dirty="0">
                <a:solidFill>
                  <a:schemeClr val="bg1"/>
                </a:solidFill>
                <a:latin typeface="Alata" pitchFamily="2" charset="0"/>
                <a:cs typeface="Alata" pitchFamily="2" charset="0"/>
              </a:rPr>
              <a:t>Monitors thermal stability to ensure the system avoids frequency throttling during extended operation</a:t>
            </a:r>
            <a:endParaRPr lang="it-IT" sz="2000" dirty="0">
              <a:solidFill>
                <a:schemeClr val="bg1"/>
              </a:solidFill>
              <a:latin typeface="Alata" pitchFamily="2" charset="0"/>
              <a:cs typeface="Alata" pitchFamily="2" charset="0"/>
            </a:endParaRPr>
          </a:p>
        </p:txBody>
      </p:sp>
    </p:spTree>
    <p:extLst>
      <p:ext uri="{BB962C8B-B14F-4D97-AF65-F5344CB8AC3E}">
        <p14:creationId xmlns:p14="http://schemas.microsoft.com/office/powerpoint/2010/main" val="359077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951A54-AE99-8A21-3D5D-84A91F9690C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6EEB517-EBA1-F46A-28AF-40FDDC66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626CA0B-1E75-8314-E2AF-7C8AEDCF1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0C8095F-3776-A037-8555-0C49ADA98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39DE1E8-4565-C187-3734-F01C9C21F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C1B44BC-3036-6838-8ABF-64013BFEE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AF46224-818C-A63D-D1C9-6B871574F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179E2AE-8463-9FB9-7027-314E483D7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9B4F5C5-945B-8409-0730-9D7E3A9B6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1A5F67B8-7020-3CD6-7335-F83425D909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4315" y="155399"/>
            <a:ext cx="1105166" cy="1105166"/>
          </a:xfrm>
          <a:prstGeom prst="rect">
            <a:avLst/>
          </a:prstGeom>
        </p:spPr>
      </p:pic>
      <p:sp>
        <p:nvSpPr>
          <p:cNvPr id="5" name="CasellaDiTesto 4">
            <a:extLst>
              <a:ext uri="{FF2B5EF4-FFF2-40B4-BE49-F238E27FC236}">
                <a16:creationId xmlns:a16="http://schemas.microsoft.com/office/drawing/2014/main" id="{1B01F864-26D2-9083-EAFD-7294366217C6}"/>
              </a:ext>
            </a:extLst>
          </p:cNvPr>
          <p:cNvSpPr txBox="1"/>
          <p:nvPr/>
        </p:nvSpPr>
        <p:spPr>
          <a:xfrm>
            <a:off x="1464932" y="477149"/>
            <a:ext cx="4438113" cy="461665"/>
          </a:xfrm>
          <a:prstGeom prst="rect">
            <a:avLst/>
          </a:prstGeom>
          <a:noFill/>
        </p:spPr>
        <p:txBody>
          <a:bodyPr wrap="square" lIns="91440" tIns="45720" rIns="91440" bIns="45720" rtlCol="0" anchor="t">
            <a:spAutoFit/>
          </a:bodyPr>
          <a:lstStyle/>
          <a:p>
            <a:r>
              <a:rPr lang="it-IT" sz="2400" dirty="0">
                <a:solidFill>
                  <a:schemeClr val="bg1"/>
                </a:solidFill>
                <a:latin typeface="Alata"/>
                <a:cs typeface="Alata" pitchFamily="2" charset="0"/>
              </a:rPr>
              <a:t>PERFORMANCES</a:t>
            </a:r>
            <a:endParaRPr lang="en-GB" sz="2400" dirty="0">
              <a:solidFill>
                <a:schemeClr val="bg1"/>
              </a:solidFill>
              <a:latin typeface="Alata"/>
              <a:cs typeface="Alata" pitchFamily="2" charset="0"/>
            </a:endParaRPr>
          </a:p>
        </p:txBody>
      </p:sp>
      <p:graphicFrame>
        <p:nvGraphicFramePr>
          <p:cNvPr id="3" name="Tabella 2">
            <a:extLst>
              <a:ext uri="{FF2B5EF4-FFF2-40B4-BE49-F238E27FC236}">
                <a16:creationId xmlns:a16="http://schemas.microsoft.com/office/drawing/2014/main" id="{DA9A98FF-3808-82CE-694E-D74175E1D1C5}"/>
              </a:ext>
            </a:extLst>
          </p:cNvPr>
          <p:cNvGraphicFramePr>
            <a:graphicFrameLocks noGrp="1"/>
          </p:cNvGraphicFramePr>
          <p:nvPr>
            <p:extLst>
              <p:ext uri="{D42A27DB-BD31-4B8C-83A1-F6EECF244321}">
                <p14:modId xmlns:p14="http://schemas.microsoft.com/office/powerpoint/2010/main" val="687665252"/>
              </p:ext>
            </p:extLst>
          </p:nvPr>
        </p:nvGraphicFramePr>
        <p:xfrm>
          <a:off x="549964" y="1756525"/>
          <a:ext cx="11092071" cy="3988008"/>
        </p:xfrm>
        <a:graphic>
          <a:graphicData uri="http://schemas.openxmlformats.org/drawingml/2006/table">
            <a:tbl>
              <a:tblPr firstRow="1" bandRow="1">
                <a:tableStyleId>{5C22544A-7EE6-4342-B048-85BDC9FD1C3A}</a:tableStyleId>
              </a:tblPr>
              <a:tblGrid>
                <a:gridCol w="3697357">
                  <a:extLst>
                    <a:ext uri="{9D8B030D-6E8A-4147-A177-3AD203B41FA5}">
                      <a16:colId xmlns:a16="http://schemas.microsoft.com/office/drawing/2014/main" val="1394843238"/>
                    </a:ext>
                  </a:extLst>
                </a:gridCol>
                <a:gridCol w="3697357">
                  <a:extLst>
                    <a:ext uri="{9D8B030D-6E8A-4147-A177-3AD203B41FA5}">
                      <a16:colId xmlns:a16="http://schemas.microsoft.com/office/drawing/2014/main" val="463144392"/>
                    </a:ext>
                  </a:extLst>
                </a:gridCol>
                <a:gridCol w="3697357">
                  <a:extLst>
                    <a:ext uri="{9D8B030D-6E8A-4147-A177-3AD203B41FA5}">
                      <a16:colId xmlns:a16="http://schemas.microsoft.com/office/drawing/2014/main" val="3194575816"/>
                    </a:ext>
                  </a:extLst>
                </a:gridCol>
              </a:tblGrid>
              <a:tr h="498501">
                <a:tc>
                  <a:txBody>
                    <a:bodyPr/>
                    <a:lstStyle/>
                    <a:p>
                      <a:pPr algn="ctr"/>
                      <a:r>
                        <a:rPr lang="it-IT" sz="2000" dirty="0">
                          <a:solidFill>
                            <a:schemeClr val="bg1"/>
                          </a:solidFill>
                          <a:latin typeface="Alata" pitchFamily="2" charset="0"/>
                          <a:cs typeface="Alata" pitchFamily="2" charset="0"/>
                        </a:rPr>
                        <a:t>Average Metric</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V1 (Sequential)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V2(Optimized)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564408"/>
                  </a:ext>
                </a:extLst>
              </a:tr>
              <a:tr h="498501">
                <a:tc>
                  <a:txBody>
                    <a:bodyPr/>
                    <a:lstStyle/>
                    <a:p>
                      <a:pPr algn="ctr"/>
                      <a:r>
                        <a:rPr lang="it-IT" sz="2000" dirty="0">
                          <a:solidFill>
                            <a:schemeClr val="bg1"/>
                          </a:solidFill>
                          <a:latin typeface="Alata" pitchFamily="2" charset="0"/>
                          <a:cs typeface="Alata" pitchFamily="2" charset="0"/>
                        </a:rPr>
                        <a:t>Mean Cycle Time [s]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5.9875 ± 0.0084</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3.3259 ± 0.003</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9871838"/>
                  </a:ext>
                </a:extLst>
              </a:tr>
              <a:tr h="498501">
                <a:tc>
                  <a:txBody>
                    <a:bodyPr/>
                    <a:lstStyle/>
                    <a:p>
                      <a:pPr algn="ctr"/>
                      <a:r>
                        <a:rPr lang="it-IT" sz="2000" dirty="0">
                          <a:solidFill>
                            <a:schemeClr val="bg1"/>
                          </a:solidFill>
                          <a:latin typeface="Alata" pitchFamily="2" charset="0"/>
                          <a:cs typeface="Alata" pitchFamily="2" charset="0"/>
                        </a:rPr>
                        <a:t>Jitter [s]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0.037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0.199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459674"/>
                  </a:ext>
                </a:extLst>
              </a:tr>
              <a:tr h="498501">
                <a:tc>
                  <a:txBody>
                    <a:bodyPr/>
                    <a:lstStyle/>
                    <a:p>
                      <a:pPr algn="ctr"/>
                      <a:r>
                        <a:rPr lang="it-IT" sz="2000" dirty="0">
                          <a:solidFill>
                            <a:schemeClr val="bg1"/>
                          </a:solidFill>
                          <a:latin typeface="Alata" pitchFamily="2" charset="0"/>
                          <a:cs typeface="Alata" pitchFamily="2" charset="0"/>
                        </a:rPr>
                        <a:t>Throughput [dps]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0.167 ± 0.0002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0.3007 ± 0.0003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9826213"/>
                  </a:ext>
                </a:extLst>
              </a:tr>
              <a:tr h="4985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000" dirty="0">
                          <a:solidFill>
                            <a:schemeClr val="bg1"/>
                          </a:solidFill>
                          <a:latin typeface="Alata" pitchFamily="2" charset="0"/>
                          <a:cs typeface="Alata" pitchFamily="2" charset="0"/>
                        </a:rPr>
                        <a:t>Throughput [dpm]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10.02 ± 0.01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18.04 ± 0.002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3381793"/>
                  </a:ext>
                </a:extLst>
              </a:tr>
              <a:tr h="498501">
                <a:tc>
                  <a:txBody>
                    <a:bodyPr/>
                    <a:lstStyle/>
                    <a:p>
                      <a:pPr algn="ctr"/>
                      <a:r>
                        <a:rPr lang="it-IT" sz="2000" dirty="0">
                          <a:solidFill>
                            <a:schemeClr val="bg1"/>
                          </a:solidFill>
                          <a:latin typeface="Alata" pitchFamily="2" charset="0"/>
                          <a:cs typeface="Alata" pitchFamily="2" charset="0"/>
                        </a:rPr>
                        <a:t>CPU Load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000" dirty="0">
                          <a:solidFill>
                            <a:schemeClr val="bg1"/>
                          </a:solidFill>
                          <a:latin typeface="Alata" pitchFamily="2" charset="0"/>
                          <a:cs typeface="Alata" pitchFamily="2" charset="0"/>
                        </a:rPr>
                        <a:t>16 ± 6.77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24.31 ± 4.53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07218719"/>
                  </a:ext>
                </a:extLst>
              </a:tr>
              <a:tr h="498501">
                <a:tc>
                  <a:txBody>
                    <a:bodyPr/>
                    <a:lstStyle/>
                    <a:p>
                      <a:pPr algn="ctr"/>
                      <a:r>
                        <a:rPr lang="it-IT" sz="2000" dirty="0">
                          <a:solidFill>
                            <a:schemeClr val="bg1"/>
                          </a:solidFill>
                          <a:latin typeface="Alata" pitchFamily="2" charset="0"/>
                          <a:cs typeface="Alata" pitchFamily="2" charset="0"/>
                        </a:rPr>
                        <a:t>RAM </a:t>
                      </a:r>
                      <a:r>
                        <a:rPr lang="it-IT" sz="2000" dirty="0" err="1">
                          <a:solidFill>
                            <a:schemeClr val="bg1"/>
                          </a:solidFill>
                          <a:latin typeface="Alata" pitchFamily="2" charset="0"/>
                          <a:cs typeface="Alata" pitchFamily="2" charset="0"/>
                        </a:rPr>
                        <a:t>Usage</a:t>
                      </a:r>
                      <a:r>
                        <a:rPr lang="it-IT" sz="2000" dirty="0">
                          <a:solidFill>
                            <a:schemeClr val="bg1"/>
                          </a:solidFill>
                          <a:latin typeface="Alata" pitchFamily="2" charset="0"/>
                          <a:cs typeface="Alata" pitchFamily="2" charset="0"/>
                        </a:rPr>
                        <a:t> [Mb]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000" dirty="0">
                          <a:solidFill>
                            <a:schemeClr val="bg1"/>
                          </a:solidFill>
                          <a:latin typeface="Alata" pitchFamily="2" charset="0"/>
                          <a:cs typeface="Alata" pitchFamily="2" charset="0"/>
                        </a:rPr>
                        <a:t>379.75 ± 0.3294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396.8125 ± 2.5408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74366052"/>
                  </a:ext>
                </a:extLst>
              </a:tr>
              <a:tr h="498501">
                <a:tc>
                  <a:txBody>
                    <a:bodyPr/>
                    <a:lstStyle/>
                    <a:p>
                      <a:pPr algn="ctr"/>
                      <a:r>
                        <a:rPr lang="it-IT" sz="2000">
                          <a:solidFill>
                            <a:schemeClr val="bg1"/>
                          </a:solidFill>
                          <a:latin typeface="Alata" pitchFamily="2" charset="0"/>
                          <a:cs typeface="Alata" pitchFamily="2" charset="0"/>
                        </a:rPr>
                        <a:t>CPU Temperature [°C]</a:t>
                      </a:r>
                      <a:endParaRPr lang="it-IT" sz="2000" dirty="0">
                        <a:solidFill>
                          <a:schemeClr val="bg1"/>
                        </a:solidFill>
                        <a:latin typeface="Alata" pitchFamily="2" charset="0"/>
                        <a:cs typeface="Alata"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000" dirty="0">
                          <a:solidFill>
                            <a:schemeClr val="bg1"/>
                          </a:solidFill>
                          <a:latin typeface="Alata" pitchFamily="2" charset="0"/>
                          <a:cs typeface="Alata" pitchFamily="2" charset="0"/>
                        </a:rPr>
                        <a:t>55 ± 0.2505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it-IT" sz="2000" dirty="0">
                          <a:solidFill>
                            <a:schemeClr val="bg1"/>
                          </a:solidFill>
                          <a:latin typeface="Alata" pitchFamily="2" charset="0"/>
                          <a:cs typeface="Alata" pitchFamily="2" charset="0"/>
                        </a:rPr>
                        <a:t>57.7647 ± 1.7267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3202008"/>
                  </a:ext>
                </a:extLst>
              </a:tr>
            </a:tbl>
          </a:graphicData>
        </a:graphic>
      </p:graphicFrame>
      <p:sp>
        <p:nvSpPr>
          <p:cNvPr id="4" name="CasellaDiTesto 3">
            <a:extLst>
              <a:ext uri="{FF2B5EF4-FFF2-40B4-BE49-F238E27FC236}">
                <a16:creationId xmlns:a16="http://schemas.microsoft.com/office/drawing/2014/main" id="{6A4AE538-2989-8A5E-F1DF-A55DA2D425FC}"/>
              </a:ext>
            </a:extLst>
          </p:cNvPr>
          <p:cNvSpPr txBox="1"/>
          <p:nvPr/>
        </p:nvSpPr>
        <p:spPr>
          <a:xfrm>
            <a:off x="8219769" y="6240493"/>
            <a:ext cx="3342968" cy="369332"/>
          </a:xfrm>
          <a:prstGeom prst="rect">
            <a:avLst/>
          </a:prstGeom>
          <a:noFill/>
        </p:spPr>
        <p:txBody>
          <a:bodyPr wrap="square" rtlCol="0" anchor="ctr">
            <a:spAutoFit/>
          </a:bodyPr>
          <a:lstStyle/>
          <a:p>
            <a:pPr algn="ctr"/>
            <a:r>
              <a:rPr lang="it-IT" dirty="0">
                <a:solidFill>
                  <a:schemeClr val="bg1"/>
                </a:solidFill>
                <a:latin typeface="Alata" pitchFamily="2" charset="0"/>
                <a:cs typeface="Alata" pitchFamily="2" charset="0"/>
              </a:rPr>
              <a:t>CI 99% (EXCLUDED JITTER)</a:t>
            </a:r>
          </a:p>
        </p:txBody>
      </p:sp>
    </p:spTree>
    <p:extLst>
      <p:ext uri="{BB962C8B-B14F-4D97-AF65-F5344CB8AC3E}">
        <p14:creationId xmlns:p14="http://schemas.microsoft.com/office/powerpoint/2010/main" val="215290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54C56A-C15A-802A-4D71-026530D1128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4298D45-D249-3B3E-3C1F-77B00041F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07471DF-F497-2B4C-2B8A-047774DE2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305C1FD-7DFF-3680-3B0D-AD91CA1BD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90EFBB0-9A6B-3F5C-7613-DE70403F1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EAEA82E-A10E-50C8-88A1-6FE28DF66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1FE0AC6-13EA-2459-88A5-624A8CBFA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C82C19D-0F27-53BC-D0D6-03F45B9E6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0E5671E-6527-6C77-E8C6-9D8A72EB5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D1D4D6F5-5862-8A89-BB66-DA006E9C66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1064" y="145460"/>
            <a:ext cx="1105166" cy="1105166"/>
          </a:xfrm>
          <a:prstGeom prst="rect">
            <a:avLst/>
          </a:prstGeom>
        </p:spPr>
      </p:pic>
      <p:sp>
        <p:nvSpPr>
          <p:cNvPr id="5" name="CasellaDiTesto 4">
            <a:extLst>
              <a:ext uri="{FF2B5EF4-FFF2-40B4-BE49-F238E27FC236}">
                <a16:creationId xmlns:a16="http://schemas.microsoft.com/office/drawing/2014/main" id="{CBDCC074-A910-03E5-7E21-78DF06A02A59}"/>
              </a:ext>
            </a:extLst>
          </p:cNvPr>
          <p:cNvSpPr txBox="1"/>
          <p:nvPr/>
        </p:nvSpPr>
        <p:spPr>
          <a:xfrm>
            <a:off x="1451681" y="467210"/>
            <a:ext cx="4438113" cy="461665"/>
          </a:xfrm>
          <a:prstGeom prst="rect">
            <a:avLst/>
          </a:prstGeom>
          <a:noFill/>
        </p:spPr>
        <p:txBody>
          <a:bodyPr wrap="square" lIns="91440" tIns="45720" rIns="91440" bIns="45720" rtlCol="0" anchor="t">
            <a:spAutoFit/>
          </a:bodyPr>
          <a:lstStyle/>
          <a:p>
            <a:r>
              <a:rPr lang="it-IT" sz="2400" dirty="0">
                <a:solidFill>
                  <a:schemeClr val="bg1"/>
                </a:solidFill>
                <a:latin typeface="Alata"/>
                <a:cs typeface="Alata" pitchFamily="2" charset="0"/>
              </a:rPr>
              <a:t>PERFORMANCES</a:t>
            </a:r>
            <a:endParaRPr lang="en-GB" sz="2400" dirty="0">
              <a:solidFill>
                <a:schemeClr val="bg1"/>
              </a:solidFill>
              <a:latin typeface="Alata"/>
              <a:cs typeface="Alata" pitchFamily="2" charset="0"/>
            </a:endParaRPr>
          </a:p>
        </p:txBody>
      </p:sp>
      <p:sp>
        <p:nvSpPr>
          <p:cNvPr id="7" name="CasellaDiTesto 6">
            <a:extLst>
              <a:ext uri="{FF2B5EF4-FFF2-40B4-BE49-F238E27FC236}">
                <a16:creationId xmlns:a16="http://schemas.microsoft.com/office/drawing/2014/main" id="{AFD3108B-55EC-BE34-CFF6-2FC67EA186EC}"/>
              </a:ext>
            </a:extLst>
          </p:cNvPr>
          <p:cNvSpPr txBox="1"/>
          <p:nvPr/>
        </p:nvSpPr>
        <p:spPr>
          <a:xfrm>
            <a:off x="1390460" y="1725917"/>
            <a:ext cx="9411079" cy="461665"/>
          </a:xfrm>
          <a:prstGeom prst="rect">
            <a:avLst/>
          </a:prstGeom>
          <a:noFill/>
        </p:spPr>
        <p:txBody>
          <a:bodyPr wrap="square" rtlCol="0" anchor="ctr">
            <a:spAutoFit/>
          </a:bodyPr>
          <a:lstStyle/>
          <a:p>
            <a:pPr algn="ctr"/>
            <a:r>
              <a:rPr lang="it-IT" sz="2400" dirty="0">
                <a:solidFill>
                  <a:schemeClr val="bg1"/>
                </a:solidFill>
                <a:latin typeface="Alata" pitchFamily="2" charset="0"/>
                <a:cs typeface="Alata" pitchFamily="2" charset="0"/>
              </a:rPr>
              <a:t>Yolo V26 (Converted to TFLite Model)</a:t>
            </a:r>
          </a:p>
        </p:txBody>
      </p:sp>
      <p:sp>
        <p:nvSpPr>
          <p:cNvPr id="8" name="CasellaDiTesto 7">
            <a:extLst>
              <a:ext uri="{FF2B5EF4-FFF2-40B4-BE49-F238E27FC236}">
                <a16:creationId xmlns:a16="http://schemas.microsoft.com/office/drawing/2014/main" id="{E96C52D7-DFA3-B7B3-95EE-1494D3F2AD13}"/>
              </a:ext>
            </a:extLst>
          </p:cNvPr>
          <p:cNvSpPr txBox="1"/>
          <p:nvPr/>
        </p:nvSpPr>
        <p:spPr>
          <a:xfrm>
            <a:off x="1336230" y="4298525"/>
            <a:ext cx="9411079" cy="461665"/>
          </a:xfrm>
          <a:prstGeom prst="rect">
            <a:avLst/>
          </a:prstGeom>
          <a:noFill/>
        </p:spPr>
        <p:txBody>
          <a:bodyPr wrap="square" rtlCol="0" anchor="ctr">
            <a:spAutoFit/>
          </a:bodyPr>
          <a:lstStyle/>
          <a:p>
            <a:pPr algn="ctr"/>
            <a:r>
              <a:rPr lang="it-IT" sz="2400" dirty="0">
                <a:solidFill>
                  <a:schemeClr val="bg1"/>
                </a:solidFill>
                <a:latin typeface="Alata" pitchFamily="2" charset="0"/>
                <a:cs typeface="Alata" pitchFamily="2" charset="0"/>
              </a:rPr>
              <a:t>INFERENCE TIME : [1.4287,1,44] [s] (CI 99%)</a:t>
            </a:r>
          </a:p>
        </p:txBody>
      </p:sp>
      <p:sp>
        <p:nvSpPr>
          <p:cNvPr id="9" name="CasellaDiTesto 8">
            <a:extLst>
              <a:ext uri="{FF2B5EF4-FFF2-40B4-BE49-F238E27FC236}">
                <a16:creationId xmlns:a16="http://schemas.microsoft.com/office/drawing/2014/main" id="{46C03F38-6FBE-969B-8AF3-C47379FCB816}"/>
              </a:ext>
            </a:extLst>
          </p:cNvPr>
          <p:cNvSpPr txBox="1"/>
          <p:nvPr/>
        </p:nvSpPr>
        <p:spPr>
          <a:xfrm>
            <a:off x="1323578" y="2557968"/>
            <a:ext cx="2088215"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Size : Nano</a:t>
            </a:r>
          </a:p>
        </p:txBody>
      </p:sp>
      <p:sp>
        <p:nvSpPr>
          <p:cNvPr id="10" name="CasellaDiTesto 9">
            <a:extLst>
              <a:ext uri="{FF2B5EF4-FFF2-40B4-BE49-F238E27FC236}">
                <a16:creationId xmlns:a16="http://schemas.microsoft.com/office/drawing/2014/main" id="{180702FE-6EA5-F587-BD3A-AE4C538DA0EA}"/>
              </a:ext>
            </a:extLst>
          </p:cNvPr>
          <p:cNvSpPr txBox="1"/>
          <p:nvPr/>
        </p:nvSpPr>
        <p:spPr>
          <a:xfrm>
            <a:off x="914175" y="3086479"/>
            <a:ext cx="2832721"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Resolution : 640 X 640</a:t>
            </a:r>
          </a:p>
        </p:txBody>
      </p:sp>
      <p:sp>
        <p:nvSpPr>
          <p:cNvPr id="11" name="CasellaDiTesto 10">
            <a:extLst>
              <a:ext uri="{FF2B5EF4-FFF2-40B4-BE49-F238E27FC236}">
                <a16:creationId xmlns:a16="http://schemas.microsoft.com/office/drawing/2014/main" id="{8642CF88-B09F-CA95-2BD1-7B1095ECFC9D}"/>
              </a:ext>
            </a:extLst>
          </p:cNvPr>
          <p:cNvSpPr txBox="1"/>
          <p:nvPr/>
        </p:nvSpPr>
        <p:spPr>
          <a:xfrm>
            <a:off x="4828826" y="2747601"/>
            <a:ext cx="2832721"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Recall : 0.893 %</a:t>
            </a:r>
          </a:p>
        </p:txBody>
      </p:sp>
      <p:sp>
        <p:nvSpPr>
          <p:cNvPr id="12" name="CasellaDiTesto 11">
            <a:extLst>
              <a:ext uri="{FF2B5EF4-FFF2-40B4-BE49-F238E27FC236}">
                <a16:creationId xmlns:a16="http://schemas.microsoft.com/office/drawing/2014/main" id="{C1B16FF3-C457-7E8E-2929-F4FBF0A57A43}"/>
              </a:ext>
            </a:extLst>
          </p:cNvPr>
          <p:cNvSpPr txBox="1"/>
          <p:nvPr/>
        </p:nvSpPr>
        <p:spPr>
          <a:xfrm>
            <a:off x="8327782" y="2547546"/>
            <a:ext cx="2832721"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mAP50 : 0.923 %</a:t>
            </a:r>
          </a:p>
        </p:txBody>
      </p:sp>
      <p:sp>
        <p:nvSpPr>
          <p:cNvPr id="13" name="CasellaDiTesto 12">
            <a:extLst>
              <a:ext uri="{FF2B5EF4-FFF2-40B4-BE49-F238E27FC236}">
                <a16:creationId xmlns:a16="http://schemas.microsoft.com/office/drawing/2014/main" id="{EAEA9868-91C7-0E34-9E84-8664D3C9D688}"/>
              </a:ext>
            </a:extLst>
          </p:cNvPr>
          <p:cNvSpPr txBox="1"/>
          <p:nvPr/>
        </p:nvSpPr>
        <p:spPr>
          <a:xfrm>
            <a:off x="8316059" y="3086479"/>
            <a:ext cx="2832721"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mAP50-95 : 0.675 %</a:t>
            </a:r>
          </a:p>
        </p:txBody>
      </p:sp>
    </p:spTree>
    <p:extLst>
      <p:ext uri="{BB962C8B-B14F-4D97-AF65-F5344CB8AC3E}">
        <p14:creationId xmlns:p14="http://schemas.microsoft.com/office/powerpoint/2010/main" val="46094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6EE5E9-6DE7-53D3-17F6-66520AB9D42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165745-E167-F72D-3D18-A8DB57BAE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8A6C45C-CD44-BD1D-483A-9E841D513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3173D69-D5DD-912B-9D9E-F2E3EB3A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2A16FCA-4AC4-5981-57C2-F6B10DEB6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2D3AB81-8343-2B43-602B-8589A7B8F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961AE0B-9ACF-1AB7-6827-A5EDD76E2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422F4D9-BD39-4FB8-6F78-5C78C0A3A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F57C570-EB5B-0DE0-1520-8F61C584D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722BF001-0ECF-237E-753B-494E941584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1064" y="145460"/>
            <a:ext cx="1105166" cy="1105166"/>
          </a:xfrm>
          <a:prstGeom prst="rect">
            <a:avLst/>
          </a:prstGeom>
        </p:spPr>
      </p:pic>
      <p:sp>
        <p:nvSpPr>
          <p:cNvPr id="5" name="CasellaDiTesto 4">
            <a:extLst>
              <a:ext uri="{FF2B5EF4-FFF2-40B4-BE49-F238E27FC236}">
                <a16:creationId xmlns:a16="http://schemas.microsoft.com/office/drawing/2014/main" id="{82DEBC9F-F307-31F1-B355-8DB1A1A38C08}"/>
              </a:ext>
            </a:extLst>
          </p:cNvPr>
          <p:cNvSpPr txBox="1"/>
          <p:nvPr/>
        </p:nvSpPr>
        <p:spPr>
          <a:xfrm>
            <a:off x="1451681" y="467210"/>
            <a:ext cx="4438113" cy="461665"/>
          </a:xfrm>
          <a:prstGeom prst="rect">
            <a:avLst/>
          </a:prstGeom>
          <a:noFill/>
        </p:spPr>
        <p:txBody>
          <a:bodyPr wrap="square" lIns="91440" tIns="45720" rIns="91440" bIns="45720" rtlCol="0" anchor="t">
            <a:spAutoFit/>
          </a:bodyPr>
          <a:lstStyle/>
          <a:p>
            <a:r>
              <a:rPr lang="it-IT" sz="2400" dirty="0">
                <a:solidFill>
                  <a:schemeClr val="bg1"/>
                </a:solidFill>
                <a:latin typeface="Alata"/>
                <a:cs typeface="Alata" pitchFamily="2" charset="0"/>
              </a:rPr>
              <a:t>PERFORMANCES</a:t>
            </a:r>
            <a:endParaRPr lang="en-GB" sz="2400" dirty="0">
              <a:solidFill>
                <a:schemeClr val="bg1"/>
              </a:solidFill>
              <a:latin typeface="Alata"/>
              <a:cs typeface="Alata" pitchFamily="2" charset="0"/>
            </a:endParaRPr>
          </a:p>
        </p:txBody>
      </p:sp>
      <p:sp>
        <p:nvSpPr>
          <p:cNvPr id="7" name="CasellaDiTesto 6">
            <a:extLst>
              <a:ext uri="{FF2B5EF4-FFF2-40B4-BE49-F238E27FC236}">
                <a16:creationId xmlns:a16="http://schemas.microsoft.com/office/drawing/2014/main" id="{B83185B4-7EEA-4993-71A7-94AC598258CF}"/>
              </a:ext>
            </a:extLst>
          </p:cNvPr>
          <p:cNvSpPr txBox="1"/>
          <p:nvPr/>
        </p:nvSpPr>
        <p:spPr>
          <a:xfrm>
            <a:off x="1390460" y="1555908"/>
            <a:ext cx="9411079" cy="461665"/>
          </a:xfrm>
          <a:prstGeom prst="rect">
            <a:avLst/>
          </a:prstGeom>
          <a:noFill/>
        </p:spPr>
        <p:txBody>
          <a:bodyPr wrap="square" rtlCol="0" anchor="ctr">
            <a:spAutoFit/>
          </a:bodyPr>
          <a:lstStyle/>
          <a:p>
            <a:pPr algn="ctr"/>
            <a:r>
              <a:rPr lang="it-IT" sz="2400" dirty="0">
                <a:solidFill>
                  <a:schemeClr val="bg1"/>
                </a:solidFill>
                <a:latin typeface="Alata" pitchFamily="2" charset="0"/>
                <a:cs typeface="Alata" pitchFamily="2" charset="0"/>
              </a:rPr>
              <a:t>YAMNet+FFN (Converted to TFLite Model)</a:t>
            </a:r>
          </a:p>
        </p:txBody>
      </p:sp>
      <p:sp>
        <p:nvSpPr>
          <p:cNvPr id="8" name="CasellaDiTesto 7">
            <a:extLst>
              <a:ext uri="{FF2B5EF4-FFF2-40B4-BE49-F238E27FC236}">
                <a16:creationId xmlns:a16="http://schemas.microsoft.com/office/drawing/2014/main" id="{7B3A6520-5A36-5766-0819-59F1AE612AB2}"/>
              </a:ext>
            </a:extLst>
          </p:cNvPr>
          <p:cNvSpPr txBox="1"/>
          <p:nvPr/>
        </p:nvSpPr>
        <p:spPr>
          <a:xfrm>
            <a:off x="1336230" y="4329302"/>
            <a:ext cx="9411079" cy="400110"/>
          </a:xfrm>
          <a:prstGeom prst="rect">
            <a:avLst/>
          </a:prstGeom>
          <a:noFill/>
        </p:spPr>
        <p:txBody>
          <a:bodyPr wrap="square" rtlCol="0" anchor="ctr">
            <a:spAutoFit/>
          </a:bodyPr>
          <a:lstStyle/>
          <a:p>
            <a:pPr algn="ctr"/>
            <a:r>
              <a:rPr lang="it-IT" sz="2000" dirty="0">
                <a:solidFill>
                  <a:schemeClr val="bg1"/>
                </a:solidFill>
                <a:latin typeface="Alata" pitchFamily="2" charset="0"/>
                <a:cs typeface="Alata" pitchFamily="2" charset="0"/>
              </a:rPr>
              <a:t>INFERENCE TIME : [0.0187,0,0021] [s] (CI 99%)</a:t>
            </a:r>
          </a:p>
        </p:txBody>
      </p:sp>
      <p:sp>
        <p:nvSpPr>
          <p:cNvPr id="11" name="CasellaDiTesto 10">
            <a:extLst>
              <a:ext uri="{FF2B5EF4-FFF2-40B4-BE49-F238E27FC236}">
                <a16:creationId xmlns:a16="http://schemas.microsoft.com/office/drawing/2014/main" id="{2F0EB559-CB42-4126-E841-45C58E7AC0C1}"/>
              </a:ext>
            </a:extLst>
          </p:cNvPr>
          <p:cNvSpPr txBox="1"/>
          <p:nvPr/>
        </p:nvSpPr>
        <p:spPr>
          <a:xfrm>
            <a:off x="4828826" y="2716824"/>
            <a:ext cx="2832721" cy="461665"/>
          </a:xfrm>
          <a:prstGeom prst="rect">
            <a:avLst/>
          </a:prstGeom>
          <a:noFill/>
        </p:spPr>
        <p:txBody>
          <a:bodyPr wrap="square" rtlCol="0" anchor="ctr">
            <a:spAutoFit/>
          </a:bodyPr>
          <a:lstStyle/>
          <a:p>
            <a:pPr algn="ctr"/>
            <a:r>
              <a:rPr lang="it-IT" sz="2400" dirty="0">
                <a:solidFill>
                  <a:schemeClr val="bg1"/>
                </a:solidFill>
                <a:latin typeface="Alata" pitchFamily="2" charset="0"/>
                <a:cs typeface="Alata" pitchFamily="2" charset="0"/>
              </a:rPr>
              <a:t>Accuracy : 0.88 %</a:t>
            </a:r>
          </a:p>
        </p:txBody>
      </p:sp>
    </p:spTree>
    <p:extLst>
      <p:ext uri="{BB962C8B-B14F-4D97-AF65-F5344CB8AC3E}">
        <p14:creationId xmlns:p14="http://schemas.microsoft.com/office/powerpoint/2010/main" val="46837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6C4393-94F3-517E-946E-8259FC565B1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CC6777C-B2A2-66A4-1E77-55ADB5200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7A6C834-3019-F1F7-46FB-E396CFABC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2C133D3-1FBA-9EC9-9C90-3FDFF7EAC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9A759F0-BEAC-ABA2-21DC-F9ED69680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DAAC7E9-39FE-78CE-1B7D-305361B7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5851D7D-9570-9BC5-25E7-4A9628DD4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3D5CC96-F3E0-862F-1B45-2024B94D3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140EF0C-D11A-1377-3F77-6CCD2A575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asellaDiTesto 4">
            <a:extLst>
              <a:ext uri="{FF2B5EF4-FFF2-40B4-BE49-F238E27FC236}">
                <a16:creationId xmlns:a16="http://schemas.microsoft.com/office/drawing/2014/main" id="{C820E0E3-7B88-6118-F832-408A94010A5D}"/>
              </a:ext>
            </a:extLst>
          </p:cNvPr>
          <p:cNvSpPr txBox="1"/>
          <p:nvPr/>
        </p:nvSpPr>
        <p:spPr>
          <a:xfrm>
            <a:off x="9861755" y="168793"/>
            <a:ext cx="2261116" cy="461665"/>
          </a:xfrm>
          <a:prstGeom prst="rect">
            <a:avLst/>
          </a:prstGeom>
          <a:noFill/>
        </p:spPr>
        <p:txBody>
          <a:bodyPr wrap="square" lIns="91440" tIns="45720" rIns="91440" bIns="45720" rtlCol="0" anchor="t">
            <a:spAutoFit/>
          </a:bodyPr>
          <a:lstStyle/>
          <a:p>
            <a:r>
              <a:rPr lang="it-IT" sz="2400" dirty="0">
                <a:solidFill>
                  <a:schemeClr val="bg1"/>
                </a:solidFill>
                <a:latin typeface="Alata"/>
                <a:cs typeface="Alata" pitchFamily="2" charset="0"/>
              </a:rPr>
              <a:t>CONCLUSION</a:t>
            </a:r>
            <a:endParaRPr lang="en-GB" sz="2400" dirty="0">
              <a:solidFill>
                <a:schemeClr val="bg1"/>
              </a:solidFill>
              <a:latin typeface="Alata"/>
              <a:cs typeface="Alata" pitchFamily="2" charset="0"/>
            </a:endParaRPr>
          </a:p>
        </p:txBody>
      </p:sp>
      <p:sp>
        <p:nvSpPr>
          <p:cNvPr id="3" name="CasellaDiTesto 8">
            <a:extLst>
              <a:ext uri="{FF2B5EF4-FFF2-40B4-BE49-F238E27FC236}">
                <a16:creationId xmlns:a16="http://schemas.microsoft.com/office/drawing/2014/main" id="{DE37B2E9-3C4D-0AA7-BDD2-674721D7E296}"/>
              </a:ext>
            </a:extLst>
          </p:cNvPr>
          <p:cNvSpPr txBox="1"/>
          <p:nvPr/>
        </p:nvSpPr>
        <p:spPr>
          <a:xfrm>
            <a:off x="461954" y="1098362"/>
            <a:ext cx="11293795" cy="4661276"/>
          </a:xfrm>
          <a:prstGeom prst="rect">
            <a:avLst/>
          </a:prstGeom>
          <a:noFill/>
          <a:ln>
            <a:noFill/>
          </a:ln>
        </p:spPr>
        <p:txBody>
          <a:bodyPr wrap="square" rtlCol="0">
            <a:spAutoFit/>
          </a:bodyPr>
          <a:lstStyle/>
          <a:p>
            <a:pPr>
              <a:lnSpc>
                <a:spcPct val="150000"/>
              </a:lnSpc>
            </a:pPr>
            <a:r>
              <a:rPr lang="en-GB"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A multimodal Child and Pet Presence Detection (CPPD) prototype was successfully developed and validated to prevent vehicular heatstroke caused by Forgotten Baby Syndrome.</a:t>
            </a:r>
          </a:p>
          <a:p>
            <a:pPr>
              <a:lnSpc>
                <a:spcPct val="150000"/>
              </a:lnSpc>
            </a:pPr>
            <a:r>
              <a:rPr lang="en-GB"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The system combines vision and audio processing on a Raspberry Pi 3B+ to overcome limitations of camera-only solutions (e.g., low light, occlusion, blind spots).</a:t>
            </a:r>
          </a:p>
          <a:p>
            <a:pPr>
              <a:lnSpc>
                <a:spcPct val="150000"/>
              </a:lnSpc>
            </a:pPr>
            <a:r>
              <a:rPr lang="en-GB"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Optimizing the architecture from sequential to parallel processing reduced detection time from 6s to 3.32s, enhancing real-time responsiveness.</a:t>
            </a:r>
          </a:p>
          <a:p>
            <a:pPr>
              <a:lnSpc>
                <a:spcPct val="150000"/>
              </a:lnSpc>
            </a:pPr>
            <a:r>
              <a:rPr lang="en-GB"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Decision-level fusion allows the system to distinguish between safe (adult present) and critical (unattended child/pet) scenarios and send immediate alerts.</a:t>
            </a:r>
          </a:p>
          <a:p>
            <a:pPr>
              <a:lnSpc>
                <a:spcPct val="150000"/>
              </a:lnSpc>
            </a:pPr>
            <a:r>
              <a:rPr lang="en-GB"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Results confirm that a low-cost edge-computing solution can deliver reasonable accuracy and fast response, making it a practical automotive safety enhancement.</a:t>
            </a:r>
            <a:endParaRPr lang="it-IT"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endParaRPr>
          </a:p>
        </p:txBody>
      </p:sp>
    </p:spTree>
    <p:extLst>
      <p:ext uri="{BB962C8B-B14F-4D97-AF65-F5344CB8AC3E}">
        <p14:creationId xmlns:p14="http://schemas.microsoft.com/office/powerpoint/2010/main" val="240532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70555D-CDC2-9E48-EC5E-A36275ABE80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059707-ABB8-7306-F2D3-D23E5F955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50F8D1F-3AEE-6C72-CF3C-EA5900E9A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E490682-32AC-C59B-21F4-AD49D1430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5704068-DFFC-F216-972E-6851F5B3B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384DDC9-749A-4BD5-191C-14584DF83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6888E42-8032-5DD2-7299-782126934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D10D948-9F74-C590-5A5A-95AE7B888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FDEBB17-576E-2C11-67FE-CF9720504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asellaDiTesto 4">
            <a:extLst>
              <a:ext uri="{FF2B5EF4-FFF2-40B4-BE49-F238E27FC236}">
                <a16:creationId xmlns:a16="http://schemas.microsoft.com/office/drawing/2014/main" id="{3D7D61FB-86AF-AD83-4DE8-77DE18C7D4D5}"/>
              </a:ext>
            </a:extLst>
          </p:cNvPr>
          <p:cNvSpPr txBox="1"/>
          <p:nvPr/>
        </p:nvSpPr>
        <p:spPr>
          <a:xfrm>
            <a:off x="3889795" y="2898496"/>
            <a:ext cx="4438113" cy="1077218"/>
          </a:xfrm>
          <a:prstGeom prst="rect">
            <a:avLst/>
          </a:prstGeom>
          <a:noFill/>
        </p:spPr>
        <p:txBody>
          <a:bodyPr wrap="square" lIns="91440" tIns="45720" rIns="91440" bIns="45720" rtlCol="0" anchor="ctr">
            <a:spAutoFit/>
          </a:bodyPr>
          <a:lstStyle/>
          <a:p>
            <a:pPr algn="ctr"/>
            <a:r>
              <a:rPr lang="it-IT" sz="3200" dirty="0">
                <a:solidFill>
                  <a:schemeClr val="bg1"/>
                </a:solidFill>
                <a:latin typeface="Alata"/>
                <a:cs typeface="Alata" pitchFamily="2" charset="0"/>
              </a:rPr>
              <a:t>THANKS FOR YOUR ATTENTION</a:t>
            </a:r>
            <a:endParaRPr lang="en-GB" sz="3200" dirty="0">
              <a:solidFill>
                <a:schemeClr val="bg1"/>
              </a:solidFill>
              <a:latin typeface="Alata"/>
              <a:cs typeface="Alata" pitchFamily="2" charset="0"/>
            </a:endParaRPr>
          </a:p>
        </p:txBody>
      </p:sp>
    </p:spTree>
    <p:extLst>
      <p:ext uri="{BB962C8B-B14F-4D97-AF65-F5344CB8AC3E}">
        <p14:creationId xmlns:p14="http://schemas.microsoft.com/office/powerpoint/2010/main" val="263736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14C99B-251A-56D4-AB2B-16749F9F1865}"/>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3074419-51D6-7D25-327C-9FC2D7D4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429AE7-CD99-46BF-CB93-A4E7547E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C9A97FE-E5DA-1B44-6B95-C97EC554F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A32BD30-FDDC-C96B-E57B-95F6BC4C1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4E4DF07-2721-52D0-5C20-894785724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71CDB74-7D75-5DFF-C9A3-6B1C4D600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9BF949C-CA78-9ABE-48AD-183201DC0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97BC391-3289-A117-EF63-5325FD8AC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Grafico 5">
            <a:extLst>
              <a:ext uri="{FF2B5EF4-FFF2-40B4-BE49-F238E27FC236}">
                <a16:creationId xmlns:a16="http://schemas.microsoft.com/office/drawing/2014/main" id="{B3E99012-D59C-1456-ACE6-CF8595FF8BC7}"/>
              </a:ext>
            </a:extLst>
          </p:cNvPr>
          <p:cNvGraphicFramePr/>
          <p:nvPr>
            <p:extLst>
              <p:ext uri="{D42A27DB-BD31-4B8C-83A1-F6EECF244321}">
                <p14:modId xmlns:p14="http://schemas.microsoft.com/office/powerpoint/2010/main" val="3102889436"/>
              </p:ext>
            </p:extLst>
          </p:nvPr>
        </p:nvGraphicFramePr>
        <p:xfrm>
          <a:off x="396856" y="2295537"/>
          <a:ext cx="5912337" cy="3951362"/>
        </p:xfrm>
        <a:graphic>
          <a:graphicData uri="http://schemas.openxmlformats.org/drawingml/2006/chart">
            <c:chart xmlns:c="http://schemas.openxmlformats.org/drawingml/2006/chart" xmlns:r="http://schemas.openxmlformats.org/officeDocument/2006/relationships" r:id="rId2"/>
          </a:graphicData>
        </a:graphic>
      </p:graphicFrame>
      <p:sp>
        <p:nvSpPr>
          <p:cNvPr id="3" name="CasellaDiTesto 2">
            <a:extLst>
              <a:ext uri="{FF2B5EF4-FFF2-40B4-BE49-F238E27FC236}">
                <a16:creationId xmlns:a16="http://schemas.microsoft.com/office/drawing/2014/main" id="{3CA92E4D-CEF1-64F6-C68C-D47521E26813}"/>
              </a:ext>
            </a:extLst>
          </p:cNvPr>
          <p:cNvSpPr txBox="1"/>
          <p:nvPr/>
        </p:nvSpPr>
        <p:spPr>
          <a:xfrm>
            <a:off x="459018" y="932926"/>
            <a:ext cx="11299667" cy="923330"/>
          </a:xfrm>
          <a:prstGeom prst="rect">
            <a:avLst/>
          </a:prstGeom>
          <a:noFill/>
        </p:spPr>
        <p:txBody>
          <a:bodyPr wrap="square">
            <a:spAutoFit/>
          </a:bodyPr>
          <a:lstStyle/>
          <a:p>
            <a:pPr algn="just"/>
            <a:r>
              <a:rPr lang="it-IT" sz="1800" dirty="0">
                <a:solidFill>
                  <a:schemeClr val="bg1"/>
                </a:solidFill>
              </a:rPr>
              <a:t>[1] </a:t>
            </a:r>
            <a:r>
              <a:rPr lang="it-IT" dirty="0">
                <a:solidFill>
                  <a:schemeClr val="bg1"/>
                </a:solidFill>
              </a:rPr>
              <a:t>C.-H. Choi, S. Hong, E. J. Jeong, and J. Han, “Infrared thermal imaging for embedded child presence detection system: Feasibility and performanceevaluation,” in Proceedings of the IEEE International Conference on ConsumerElectronics Asia (ICCE-Asia), Danang, Vietnam, 2024.</a:t>
            </a:r>
            <a:endParaRPr lang="it-IT" sz="1800" dirty="0">
              <a:solidFill>
                <a:schemeClr val="bg1"/>
              </a:solidFill>
            </a:endParaRPr>
          </a:p>
        </p:txBody>
      </p:sp>
      <p:sp>
        <p:nvSpPr>
          <p:cNvPr id="10" name="CasellaDiTesto 9">
            <a:extLst>
              <a:ext uri="{FF2B5EF4-FFF2-40B4-BE49-F238E27FC236}">
                <a16:creationId xmlns:a16="http://schemas.microsoft.com/office/drawing/2014/main" id="{4AE4E969-5C8D-20B4-1E80-C6E23657CA76}"/>
              </a:ext>
            </a:extLst>
          </p:cNvPr>
          <p:cNvSpPr txBox="1"/>
          <p:nvPr/>
        </p:nvSpPr>
        <p:spPr>
          <a:xfrm>
            <a:off x="426199" y="2018515"/>
            <a:ext cx="11339601" cy="923330"/>
          </a:xfrm>
          <a:prstGeom prst="rect">
            <a:avLst/>
          </a:prstGeom>
          <a:noFill/>
        </p:spPr>
        <p:txBody>
          <a:bodyPr wrap="square">
            <a:spAutoFit/>
          </a:bodyPr>
          <a:lstStyle/>
          <a:p>
            <a:pPr algn="just"/>
            <a:r>
              <a:rPr lang="en-US" sz="1800" dirty="0">
                <a:solidFill>
                  <a:schemeClr val="bg1"/>
                </a:solidFill>
              </a:rPr>
              <a:t>[2] C. -H. Choi, S. Hong, E. J. Jeong and J. Han, "Infrared Thermal Imaging for Embedded Child Presence Detection System: Feasibility and Performance Evaluation," 2024 IEEE International Conference on Consumer Electronics-Asia (ICCE-Asia), Danang, Vietnam, 2024</a:t>
            </a:r>
            <a:endParaRPr lang="it-IT" sz="1800" dirty="0">
              <a:solidFill>
                <a:schemeClr val="bg1"/>
              </a:solidFill>
            </a:endParaRPr>
          </a:p>
        </p:txBody>
      </p:sp>
      <p:sp>
        <p:nvSpPr>
          <p:cNvPr id="12" name="CasellaDiTesto 11">
            <a:extLst>
              <a:ext uri="{FF2B5EF4-FFF2-40B4-BE49-F238E27FC236}">
                <a16:creationId xmlns:a16="http://schemas.microsoft.com/office/drawing/2014/main" id="{C4F74863-2FFB-70BB-6852-AA979276D6FD}"/>
              </a:ext>
            </a:extLst>
          </p:cNvPr>
          <p:cNvSpPr txBox="1"/>
          <p:nvPr/>
        </p:nvSpPr>
        <p:spPr>
          <a:xfrm>
            <a:off x="419084" y="3047807"/>
            <a:ext cx="11339601" cy="923330"/>
          </a:xfrm>
          <a:prstGeom prst="rect">
            <a:avLst/>
          </a:prstGeom>
          <a:noFill/>
        </p:spPr>
        <p:txBody>
          <a:bodyPr wrap="square">
            <a:spAutoFit/>
          </a:bodyPr>
          <a:lstStyle/>
          <a:p>
            <a:pPr algn="just"/>
            <a:r>
              <a:rPr lang="it-IT" sz="1800" dirty="0">
                <a:solidFill>
                  <a:schemeClr val="bg1"/>
                </a:solidFill>
              </a:rPr>
              <a:t>[3] </a:t>
            </a:r>
            <a:r>
              <a:rPr lang="it-IT" dirty="0">
                <a:solidFill>
                  <a:schemeClr val="bg1"/>
                </a:solidFill>
              </a:rPr>
              <a:t>J. Gillner, R. Taylor, and K. Thelen, “Radar-based breathing sensor for child presence detection in automotive applications,” in 2024 IEEE 67th International Midwest Symposium on Circuits and Systems (MWSCAS). IEEE, 2024,pp. 104–107</a:t>
            </a:r>
            <a:r>
              <a:rPr lang="it-IT" sz="1800" dirty="0">
                <a:solidFill>
                  <a:schemeClr val="bg1"/>
                </a:solidFill>
              </a:rPr>
              <a:t>.</a:t>
            </a:r>
          </a:p>
        </p:txBody>
      </p:sp>
      <p:sp>
        <p:nvSpPr>
          <p:cNvPr id="2" name="Rettangolo 1">
            <a:extLst>
              <a:ext uri="{FF2B5EF4-FFF2-40B4-BE49-F238E27FC236}">
                <a16:creationId xmlns:a16="http://schemas.microsoft.com/office/drawing/2014/main" id="{0BBDF684-C165-FDBE-B508-6630C024357C}"/>
              </a:ext>
            </a:extLst>
          </p:cNvPr>
          <p:cNvSpPr/>
          <p:nvPr/>
        </p:nvSpPr>
        <p:spPr>
          <a:xfrm>
            <a:off x="8354992" y="91587"/>
            <a:ext cx="412764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STATE OF THE ART</a:t>
            </a:r>
          </a:p>
        </p:txBody>
      </p:sp>
      <p:sp>
        <p:nvSpPr>
          <p:cNvPr id="4" name="CasellaDiTesto 3">
            <a:extLst>
              <a:ext uri="{FF2B5EF4-FFF2-40B4-BE49-F238E27FC236}">
                <a16:creationId xmlns:a16="http://schemas.microsoft.com/office/drawing/2014/main" id="{351A0AB2-CA67-470D-BC81-C9F772DABE82}"/>
              </a:ext>
            </a:extLst>
          </p:cNvPr>
          <p:cNvSpPr txBox="1"/>
          <p:nvPr/>
        </p:nvSpPr>
        <p:spPr>
          <a:xfrm>
            <a:off x="410440" y="4160125"/>
            <a:ext cx="11339601" cy="923330"/>
          </a:xfrm>
          <a:prstGeom prst="rect">
            <a:avLst/>
          </a:prstGeom>
          <a:noFill/>
        </p:spPr>
        <p:txBody>
          <a:bodyPr wrap="square">
            <a:spAutoFit/>
          </a:bodyPr>
          <a:lstStyle/>
          <a:p>
            <a:pPr algn="just"/>
            <a:r>
              <a:rPr lang="it-IT" sz="1800" dirty="0">
                <a:solidFill>
                  <a:schemeClr val="bg1"/>
                </a:solidFill>
              </a:rPr>
              <a:t>[4] </a:t>
            </a:r>
            <a:r>
              <a:rPr lang="it-IT" dirty="0">
                <a:solidFill>
                  <a:schemeClr val="bg1"/>
                </a:solidFill>
              </a:rPr>
              <a:t>M. A. H. M. Nazri, S. A. B. C. Abdullah, A. Ahmad, F. H. K. Zaman, N. K.Mun, and M. F. M. Salleh, “In vehicle child presence detection using 60ghz radar,” in 2025 IEEE 8th International Conference on Electrical, Electronics,and System Engineering (ICEESE). IEEE, 2025, pp. 42–47.</a:t>
            </a:r>
            <a:r>
              <a:rPr lang="it-IT" sz="1800" dirty="0">
                <a:solidFill>
                  <a:schemeClr val="bg1"/>
                </a:solidFill>
              </a:rPr>
              <a:t>.</a:t>
            </a:r>
          </a:p>
        </p:txBody>
      </p:sp>
      <p:sp>
        <p:nvSpPr>
          <p:cNvPr id="5" name="CasellaDiTesto 4">
            <a:extLst>
              <a:ext uri="{FF2B5EF4-FFF2-40B4-BE49-F238E27FC236}">
                <a16:creationId xmlns:a16="http://schemas.microsoft.com/office/drawing/2014/main" id="{0BB3AD81-485F-6224-589B-FE202A62FA4B}"/>
              </a:ext>
            </a:extLst>
          </p:cNvPr>
          <p:cNvSpPr txBox="1"/>
          <p:nvPr/>
        </p:nvSpPr>
        <p:spPr>
          <a:xfrm>
            <a:off x="439050" y="5323570"/>
            <a:ext cx="11339601" cy="923330"/>
          </a:xfrm>
          <a:prstGeom prst="rect">
            <a:avLst/>
          </a:prstGeom>
          <a:noFill/>
        </p:spPr>
        <p:txBody>
          <a:bodyPr wrap="square">
            <a:spAutoFit/>
          </a:bodyPr>
          <a:lstStyle/>
          <a:p>
            <a:pPr algn="just"/>
            <a:r>
              <a:rPr lang="it-IT" sz="1800" dirty="0">
                <a:solidFill>
                  <a:schemeClr val="bg1"/>
                </a:solidFill>
              </a:rPr>
              <a:t>[4]</a:t>
            </a:r>
            <a:r>
              <a:rPr lang="it-IT" dirty="0">
                <a:solidFill>
                  <a:schemeClr val="bg1"/>
                </a:solidFill>
              </a:rPr>
              <a:t> Y. Su, F. Zhang, K. Niu, T. Wang, B. Jin, Z. Wang, Y. Jiang, D. Zhang,L. Qiu, and J. Xiong, “Embracing distributed acoustic sensing in car cabin forchildren presence detection,” Proceedings of the ACM on Interactive, Mobile,Wearable and Ubiquitous Technologies, vol. 8, no. 1, Mar. 2024</a:t>
            </a:r>
            <a:r>
              <a:rPr lang="it-IT" sz="1800" dirty="0">
                <a:solidFill>
                  <a:schemeClr val="bg1"/>
                </a:solidFill>
              </a:rPr>
              <a:t>.</a:t>
            </a:r>
          </a:p>
        </p:txBody>
      </p:sp>
    </p:spTree>
    <p:extLst>
      <p:ext uri="{BB962C8B-B14F-4D97-AF65-F5344CB8AC3E}">
        <p14:creationId xmlns:p14="http://schemas.microsoft.com/office/powerpoint/2010/main" val="3497739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018301-D31B-166C-0974-8D7484D1652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29C207-899D-80FE-32DF-CFB0FDDCE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92F025-0A82-9A1B-56C5-4C9A4895E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6425D8A-5C81-8E35-3E16-1CEF41F67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DD6B6FA-61F4-19E3-3C18-8C8E1BFCD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9FEFBA2-67F3-1AD1-46B8-67ECE2028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48CC834-E141-974D-4BF0-9B7CF1E67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5BA847B-9D58-7BE9-0866-0CA6893B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22FFCA9-3A2C-8163-40E3-90ABDB8D1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asellaDiTesto 8">
            <a:extLst>
              <a:ext uri="{FF2B5EF4-FFF2-40B4-BE49-F238E27FC236}">
                <a16:creationId xmlns:a16="http://schemas.microsoft.com/office/drawing/2014/main" id="{0C6FF999-7B03-2F1F-118E-F2395CDAE471}"/>
              </a:ext>
            </a:extLst>
          </p:cNvPr>
          <p:cNvSpPr txBox="1"/>
          <p:nvPr/>
        </p:nvSpPr>
        <p:spPr>
          <a:xfrm>
            <a:off x="1718325" y="2579944"/>
            <a:ext cx="8876485" cy="1323439"/>
          </a:xfrm>
          <a:prstGeom prst="rect">
            <a:avLst/>
          </a:prstGeom>
          <a:noFill/>
          <a:ln>
            <a:noFill/>
          </a:ln>
        </p:spPr>
        <p:txBody>
          <a:bodyPr wrap="square" rtlCol="0">
            <a:spAutoFit/>
          </a:bodyPr>
          <a:lstStyle/>
          <a:p>
            <a:pPr algn="just"/>
            <a:r>
              <a:rPr lang="it-IT"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THE SYSTEM USE A COMBINATION OF SENSORS AND AI MODELS TO DETECT THE PRESENCE OF A CHILD OR PET , UNACOMPAINED INSIDE A CAR.</a:t>
            </a:r>
          </a:p>
          <a:p>
            <a:pPr algn="just"/>
            <a:endParaRPr lang="it-IT"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endParaRPr>
          </a:p>
          <a:p>
            <a:pPr algn="just"/>
            <a:r>
              <a:rPr lang="it-IT"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lata" pitchFamily="2" charset="0"/>
                <a:cs typeface="Alata" pitchFamily="2" charset="0"/>
              </a:rPr>
              <a:t>IN SUCH CASE SEND AN ALERT TO THE USER.</a:t>
            </a:r>
          </a:p>
        </p:txBody>
      </p:sp>
      <p:sp>
        <p:nvSpPr>
          <p:cNvPr id="2" name="Rettangolo 1">
            <a:extLst>
              <a:ext uri="{FF2B5EF4-FFF2-40B4-BE49-F238E27FC236}">
                <a16:creationId xmlns:a16="http://schemas.microsoft.com/office/drawing/2014/main" id="{FED5E73E-99E0-584E-5CF8-016DCF8848E3}"/>
              </a:ext>
            </a:extLst>
          </p:cNvPr>
          <p:cNvSpPr/>
          <p:nvPr/>
        </p:nvSpPr>
        <p:spPr>
          <a:xfrm>
            <a:off x="7915299" y="101635"/>
            <a:ext cx="412764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SYSTEM FUNCTIONALITIES</a:t>
            </a:r>
          </a:p>
        </p:txBody>
      </p:sp>
    </p:spTree>
    <p:extLst>
      <p:ext uri="{BB962C8B-B14F-4D97-AF65-F5344CB8AC3E}">
        <p14:creationId xmlns:p14="http://schemas.microsoft.com/office/powerpoint/2010/main" val="2306243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C3A978-1766-C729-500A-1CA49C57F15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FAA4DC-79C2-52A6-6E84-41393E816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D6FCDE2-9A90-A744-9106-96B651005A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8DAF05D-D0E6-F59B-78EF-95CEB5625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B7BE61E-5C0C-7F5D-001C-AA5EE1945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0FF6C3-EBCD-A6FC-40C7-7B876796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3417D27-FD8D-A2E2-40E0-C72159442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FA501428-D8DF-8A18-E823-E3454F490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9B7B650-55B5-9B04-C1ED-57787F80A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21">
            <a:extLst>
              <a:ext uri="{FF2B5EF4-FFF2-40B4-BE49-F238E27FC236}">
                <a16:creationId xmlns:a16="http://schemas.microsoft.com/office/drawing/2014/main" id="{77598C0E-1FA5-0137-6EF1-F74FD8190517}"/>
              </a:ext>
            </a:extLst>
          </p:cNvPr>
          <p:cNvGrpSpPr/>
          <p:nvPr/>
        </p:nvGrpSpPr>
        <p:grpSpPr>
          <a:xfrm>
            <a:off x="8002009" y="3947441"/>
            <a:ext cx="3857809" cy="1240727"/>
            <a:chOff x="-496230" y="4386278"/>
            <a:chExt cx="4017656" cy="1240727"/>
          </a:xfrm>
        </p:grpSpPr>
        <p:sp>
          <p:nvSpPr>
            <p:cNvPr id="127" name="TextBox 22">
              <a:extLst>
                <a:ext uri="{FF2B5EF4-FFF2-40B4-BE49-F238E27FC236}">
                  <a16:creationId xmlns:a16="http://schemas.microsoft.com/office/drawing/2014/main" id="{A3EB1304-C07B-E7CC-28A2-B3E4D25F4D5A}"/>
                </a:ext>
              </a:extLst>
            </p:cNvPr>
            <p:cNvSpPr txBox="1"/>
            <p:nvPr/>
          </p:nvSpPr>
          <p:spPr>
            <a:xfrm>
              <a:off x="-492607" y="4386278"/>
              <a:ext cx="3646939" cy="33855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ko-KR" sz="1600" b="1" dirty="0">
                  <a:solidFill>
                    <a:schemeClr val="bg1"/>
                  </a:solidFill>
                  <a:latin typeface="Alata" pitchFamily="2" charset="0"/>
                  <a:cs typeface="Alata" pitchFamily="2" charset="0"/>
                </a:rPr>
                <a:t>BRAIN MODULE</a:t>
              </a:r>
              <a:endParaRPr lang="ko-KR" altLang="en-US" sz="1600" b="1">
                <a:solidFill>
                  <a:schemeClr val="bg1"/>
                </a:solidFill>
                <a:latin typeface="Alata" pitchFamily="2" charset="0"/>
                <a:cs typeface="Alata" pitchFamily="2" charset="0"/>
              </a:endParaRPr>
            </a:p>
          </p:txBody>
        </p:sp>
        <p:sp>
          <p:nvSpPr>
            <p:cNvPr id="128" name="TextBox 23">
              <a:extLst>
                <a:ext uri="{FF2B5EF4-FFF2-40B4-BE49-F238E27FC236}">
                  <a16:creationId xmlns:a16="http://schemas.microsoft.com/office/drawing/2014/main" id="{94C28350-322F-CC3E-AA64-B67EB1CAF3E9}"/>
                </a:ext>
              </a:extLst>
            </p:cNvPr>
            <p:cNvSpPr txBox="1"/>
            <p:nvPr/>
          </p:nvSpPr>
          <p:spPr>
            <a:xfrm>
              <a:off x="-496230" y="4672898"/>
              <a:ext cx="4017656" cy="954107"/>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400" dirty="0">
                  <a:solidFill>
                    <a:schemeClr val="bg1"/>
                  </a:solidFill>
                  <a:latin typeface="Alata" pitchFamily="2" charset="0"/>
                  <a:cs typeface="Alata" pitchFamily="2" charset="0"/>
                </a:rPr>
                <a:t>Coordinates eye and ear, and classification modules, process their output, evaluate the state and if necessary trigger the communications module.</a:t>
              </a:r>
              <a:endParaRPr lang="ko-KR" altLang="en-US" sz="1400">
                <a:solidFill>
                  <a:schemeClr val="bg1"/>
                </a:solidFill>
                <a:latin typeface="Alata" pitchFamily="2" charset="0"/>
                <a:cs typeface="Alata" pitchFamily="2" charset="0"/>
              </a:endParaRPr>
            </a:p>
          </p:txBody>
        </p:sp>
      </p:grpSp>
      <p:grpSp>
        <p:nvGrpSpPr>
          <p:cNvPr id="138" name="Group 21">
            <a:extLst>
              <a:ext uri="{FF2B5EF4-FFF2-40B4-BE49-F238E27FC236}">
                <a16:creationId xmlns:a16="http://schemas.microsoft.com/office/drawing/2014/main" id="{30A08680-63A4-1AEB-70CC-44BE25E5A6AC}"/>
              </a:ext>
            </a:extLst>
          </p:cNvPr>
          <p:cNvGrpSpPr/>
          <p:nvPr/>
        </p:nvGrpSpPr>
        <p:grpSpPr>
          <a:xfrm>
            <a:off x="216794" y="1522234"/>
            <a:ext cx="3736547" cy="1021857"/>
            <a:chOff x="-367749" y="4388814"/>
            <a:chExt cx="3891370" cy="1021857"/>
          </a:xfrm>
        </p:grpSpPr>
        <p:sp>
          <p:nvSpPr>
            <p:cNvPr id="139" name="TextBox 22">
              <a:extLst>
                <a:ext uri="{FF2B5EF4-FFF2-40B4-BE49-F238E27FC236}">
                  <a16:creationId xmlns:a16="http://schemas.microsoft.com/office/drawing/2014/main" id="{69370399-1F6B-36D9-208D-3481C8F86FF6}"/>
                </a:ext>
              </a:extLst>
            </p:cNvPr>
            <p:cNvSpPr txBox="1"/>
            <p:nvPr/>
          </p:nvSpPr>
          <p:spPr>
            <a:xfrm>
              <a:off x="-367749" y="4388814"/>
              <a:ext cx="3646939" cy="33855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b="1" dirty="0">
                  <a:solidFill>
                    <a:schemeClr val="bg1"/>
                  </a:solidFill>
                  <a:latin typeface="Alata" pitchFamily="2" charset="0"/>
                  <a:cs typeface="Alata" pitchFamily="2" charset="0"/>
                </a:rPr>
                <a:t>EYE MODULE</a:t>
              </a:r>
              <a:endParaRPr lang="ko-KR" altLang="en-US" sz="1600" b="1">
                <a:solidFill>
                  <a:schemeClr val="bg1"/>
                </a:solidFill>
                <a:latin typeface="Alata" pitchFamily="2" charset="0"/>
                <a:cs typeface="Alata" pitchFamily="2" charset="0"/>
              </a:endParaRPr>
            </a:p>
          </p:txBody>
        </p:sp>
        <p:sp>
          <p:nvSpPr>
            <p:cNvPr id="140" name="TextBox 23">
              <a:extLst>
                <a:ext uri="{FF2B5EF4-FFF2-40B4-BE49-F238E27FC236}">
                  <a16:creationId xmlns:a16="http://schemas.microsoft.com/office/drawing/2014/main" id="{EB0521E8-B7D3-CBB8-F8C0-32243D7B3220}"/>
                </a:ext>
              </a:extLst>
            </p:cNvPr>
            <p:cNvSpPr txBox="1"/>
            <p:nvPr/>
          </p:nvSpPr>
          <p:spPr>
            <a:xfrm>
              <a:off x="-364127" y="4672007"/>
              <a:ext cx="3887748" cy="738664"/>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ko-KR" sz="1400" dirty="0">
                  <a:solidFill>
                    <a:schemeClr val="bg1"/>
                  </a:solidFill>
                  <a:latin typeface="Alata" pitchFamily="2" charset="0"/>
                  <a:cs typeface="Alata" pitchFamily="2" charset="0"/>
                </a:rPr>
                <a:t>Acquires images from the camera,</a:t>
              </a:r>
            </a:p>
            <a:p>
              <a:r>
                <a:rPr lang="it-IT" altLang="ko-KR" sz="1400" dirty="0">
                  <a:solidFill>
                    <a:schemeClr val="bg1"/>
                  </a:solidFill>
                  <a:latin typeface="Alata" pitchFamily="2" charset="0"/>
                  <a:cs typeface="Alata" pitchFamily="2" charset="0"/>
                </a:rPr>
                <a:t>pre-process them, then send the result</a:t>
              </a:r>
            </a:p>
            <a:p>
              <a:r>
                <a:rPr lang="it-IT" altLang="ko-KR" sz="1400" dirty="0">
                  <a:solidFill>
                    <a:schemeClr val="bg1"/>
                  </a:solidFill>
                  <a:latin typeface="Alata" pitchFamily="2" charset="0"/>
                  <a:cs typeface="Alata" pitchFamily="2" charset="0"/>
                </a:rPr>
                <a:t>to the image classification module</a:t>
              </a:r>
              <a:r>
                <a:rPr lang="it-IT" altLang="ko-KR" sz="1200" dirty="0">
                  <a:solidFill>
                    <a:schemeClr val="bg1"/>
                  </a:solidFill>
                  <a:latin typeface="Alata" pitchFamily="2" charset="0"/>
                  <a:cs typeface="Alata" pitchFamily="2" charset="0"/>
                </a:rPr>
                <a:t>.</a:t>
              </a:r>
              <a:endParaRPr lang="ko-KR" altLang="en-US" sz="1200" dirty="0">
                <a:solidFill>
                  <a:schemeClr val="bg1"/>
                </a:solidFill>
                <a:latin typeface="Alata" pitchFamily="2" charset="0"/>
                <a:cs typeface="Alata" pitchFamily="2" charset="0"/>
              </a:endParaRPr>
            </a:p>
          </p:txBody>
        </p:sp>
      </p:grpSp>
      <p:cxnSp>
        <p:nvCxnSpPr>
          <p:cNvPr id="25" name="Connettore a gomito 24">
            <a:extLst>
              <a:ext uri="{FF2B5EF4-FFF2-40B4-BE49-F238E27FC236}">
                <a16:creationId xmlns:a16="http://schemas.microsoft.com/office/drawing/2014/main" id="{5FAC54F2-6027-9FF6-025C-CC00800EFCB6}"/>
              </a:ext>
            </a:extLst>
          </p:cNvPr>
          <p:cNvCxnSpPr>
            <a:cxnSpLocks/>
          </p:cNvCxnSpPr>
          <p:nvPr/>
        </p:nvCxnSpPr>
        <p:spPr>
          <a:xfrm>
            <a:off x="2048964" y="2728424"/>
            <a:ext cx="924980" cy="327863"/>
          </a:xfrm>
          <a:prstGeom prst="bentConnector3">
            <a:avLst>
              <a:gd name="adj1" fmla="val 40"/>
            </a:avLst>
          </a:prstGeom>
          <a:ln>
            <a:solidFill>
              <a:schemeClr val="bg2"/>
            </a:solidFill>
            <a:headEnd type="oval"/>
            <a:tailEnd type="oval"/>
          </a:ln>
        </p:spPr>
        <p:style>
          <a:lnRef idx="2">
            <a:schemeClr val="accent1"/>
          </a:lnRef>
          <a:fillRef idx="0">
            <a:schemeClr val="accent1"/>
          </a:fillRef>
          <a:effectRef idx="1">
            <a:schemeClr val="accent1"/>
          </a:effectRef>
          <a:fontRef idx="minor">
            <a:schemeClr val="tx1"/>
          </a:fontRef>
        </p:style>
      </p:cxnSp>
      <p:grpSp>
        <p:nvGrpSpPr>
          <p:cNvPr id="79" name="Group 21">
            <a:extLst>
              <a:ext uri="{FF2B5EF4-FFF2-40B4-BE49-F238E27FC236}">
                <a16:creationId xmlns:a16="http://schemas.microsoft.com/office/drawing/2014/main" id="{4D373B19-E373-DE70-DEAA-0282CC836814}"/>
              </a:ext>
            </a:extLst>
          </p:cNvPr>
          <p:cNvGrpSpPr/>
          <p:nvPr/>
        </p:nvGrpSpPr>
        <p:grpSpPr>
          <a:xfrm>
            <a:off x="243362" y="5034808"/>
            <a:ext cx="3517387" cy="1025284"/>
            <a:chOff x="-496230" y="4386278"/>
            <a:chExt cx="5280167" cy="1025284"/>
          </a:xfrm>
        </p:grpSpPr>
        <p:sp>
          <p:nvSpPr>
            <p:cNvPr id="80" name="TextBox 22">
              <a:extLst>
                <a:ext uri="{FF2B5EF4-FFF2-40B4-BE49-F238E27FC236}">
                  <a16:creationId xmlns:a16="http://schemas.microsoft.com/office/drawing/2014/main" id="{868E58B9-3384-4AD9-0D25-84C486B21628}"/>
                </a:ext>
              </a:extLst>
            </p:cNvPr>
            <p:cNvSpPr txBox="1"/>
            <p:nvPr/>
          </p:nvSpPr>
          <p:spPr>
            <a:xfrm>
              <a:off x="-492607" y="4386278"/>
              <a:ext cx="3646939" cy="33855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ko-KR" sz="1600" b="1" dirty="0">
                  <a:solidFill>
                    <a:schemeClr val="bg1"/>
                  </a:solidFill>
                  <a:latin typeface="Alata" pitchFamily="2" charset="0"/>
                  <a:cs typeface="Alata" pitchFamily="2" charset="0"/>
                </a:rPr>
                <a:t>EAR MODULE</a:t>
              </a:r>
              <a:endParaRPr lang="ko-KR" altLang="en-US" sz="1600" b="1">
                <a:solidFill>
                  <a:schemeClr val="bg1"/>
                </a:solidFill>
                <a:latin typeface="Alata" pitchFamily="2" charset="0"/>
                <a:cs typeface="Alata" pitchFamily="2" charset="0"/>
              </a:endParaRPr>
            </a:p>
          </p:txBody>
        </p:sp>
        <p:sp>
          <p:nvSpPr>
            <p:cNvPr id="81" name="TextBox 23">
              <a:extLst>
                <a:ext uri="{FF2B5EF4-FFF2-40B4-BE49-F238E27FC236}">
                  <a16:creationId xmlns:a16="http://schemas.microsoft.com/office/drawing/2014/main" id="{F2A240B5-56FB-13A4-9104-C797F7707E64}"/>
                </a:ext>
              </a:extLst>
            </p:cNvPr>
            <p:cNvSpPr txBox="1"/>
            <p:nvPr/>
          </p:nvSpPr>
          <p:spPr>
            <a:xfrm>
              <a:off x="-496230" y="4672898"/>
              <a:ext cx="5280167" cy="738664"/>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400" dirty="0">
                  <a:solidFill>
                    <a:schemeClr val="bg1"/>
                  </a:solidFill>
                  <a:latin typeface="Alata" pitchFamily="2" charset="0"/>
                  <a:cs typeface="Alata" pitchFamily="2" charset="0"/>
                </a:rPr>
                <a:t>Acquire the sound, and the pre-process it, provide the output to the audio classification module</a:t>
              </a:r>
              <a:endParaRPr lang="ko-KR" altLang="en-US" sz="1400">
                <a:solidFill>
                  <a:schemeClr val="bg1"/>
                </a:solidFill>
                <a:latin typeface="Alata" pitchFamily="2" charset="0"/>
                <a:cs typeface="Alata" pitchFamily="2" charset="0"/>
              </a:endParaRPr>
            </a:p>
          </p:txBody>
        </p:sp>
      </p:grpSp>
      <p:cxnSp>
        <p:nvCxnSpPr>
          <p:cNvPr id="121" name="Connettore a gomito 120">
            <a:extLst>
              <a:ext uri="{FF2B5EF4-FFF2-40B4-BE49-F238E27FC236}">
                <a16:creationId xmlns:a16="http://schemas.microsoft.com/office/drawing/2014/main" id="{6C438F53-058D-5526-F517-400F723BB49C}"/>
              </a:ext>
            </a:extLst>
          </p:cNvPr>
          <p:cNvCxnSpPr>
            <a:cxnSpLocks/>
          </p:cNvCxnSpPr>
          <p:nvPr/>
        </p:nvCxnSpPr>
        <p:spPr>
          <a:xfrm>
            <a:off x="5923992" y="5022430"/>
            <a:ext cx="785907" cy="611879"/>
          </a:xfrm>
          <a:prstGeom prst="bentConnector3">
            <a:avLst>
              <a:gd name="adj1" fmla="val 98792"/>
            </a:avLst>
          </a:prstGeom>
          <a:ln>
            <a:solidFill>
              <a:schemeClr val="bg2"/>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2" name="Rettangolo 1">
            <a:extLst>
              <a:ext uri="{FF2B5EF4-FFF2-40B4-BE49-F238E27FC236}">
                <a16:creationId xmlns:a16="http://schemas.microsoft.com/office/drawing/2014/main" id="{404138AF-3354-7DA3-8112-AFFD07CE0E9E}"/>
              </a:ext>
            </a:extLst>
          </p:cNvPr>
          <p:cNvSpPr/>
          <p:nvPr/>
        </p:nvSpPr>
        <p:spPr>
          <a:xfrm>
            <a:off x="7867090" y="95308"/>
            <a:ext cx="412764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PROTOTYPE ARCHITECTURE</a:t>
            </a:r>
          </a:p>
        </p:txBody>
      </p:sp>
      <p:grpSp>
        <p:nvGrpSpPr>
          <p:cNvPr id="51" name="Group 21">
            <a:extLst>
              <a:ext uri="{FF2B5EF4-FFF2-40B4-BE49-F238E27FC236}">
                <a16:creationId xmlns:a16="http://schemas.microsoft.com/office/drawing/2014/main" id="{B1D3A337-F53C-3DFE-B586-943975AAB14F}"/>
              </a:ext>
            </a:extLst>
          </p:cNvPr>
          <p:cNvGrpSpPr/>
          <p:nvPr/>
        </p:nvGrpSpPr>
        <p:grpSpPr>
          <a:xfrm>
            <a:off x="8580617" y="1520107"/>
            <a:ext cx="3501842" cy="1025284"/>
            <a:chOff x="-496229" y="4386278"/>
            <a:chExt cx="3869813" cy="1025284"/>
          </a:xfrm>
        </p:grpSpPr>
        <p:sp>
          <p:nvSpPr>
            <p:cNvPr id="52" name="TextBox 22">
              <a:extLst>
                <a:ext uri="{FF2B5EF4-FFF2-40B4-BE49-F238E27FC236}">
                  <a16:creationId xmlns:a16="http://schemas.microsoft.com/office/drawing/2014/main" id="{367DFE92-5C74-A52A-65AB-AE863FC02927}"/>
                </a:ext>
              </a:extLst>
            </p:cNvPr>
            <p:cNvSpPr txBox="1"/>
            <p:nvPr/>
          </p:nvSpPr>
          <p:spPr>
            <a:xfrm>
              <a:off x="-492607" y="4386278"/>
              <a:ext cx="3646939" cy="33855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ko-KR" sz="1600" b="1" dirty="0">
                  <a:solidFill>
                    <a:schemeClr val="bg1"/>
                  </a:solidFill>
                  <a:latin typeface="Alata" pitchFamily="2" charset="0"/>
                  <a:cs typeface="Alata" pitchFamily="2" charset="0"/>
                </a:rPr>
                <a:t>COMMUNICATIONS MODULE</a:t>
              </a:r>
              <a:endParaRPr lang="ko-KR" altLang="en-US" sz="1600" b="1">
                <a:solidFill>
                  <a:schemeClr val="bg1"/>
                </a:solidFill>
                <a:latin typeface="Alata" pitchFamily="2" charset="0"/>
                <a:cs typeface="Alata" pitchFamily="2" charset="0"/>
              </a:endParaRPr>
            </a:p>
          </p:txBody>
        </p:sp>
        <p:sp>
          <p:nvSpPr>
            <p:cNvPr id="53" name="TextBox 23">
              <a:extLst>
                <a:ext uri="{FF2B5EF4-FFF2-40B4-BE49-F238E27FC236}">
                  <a16:creationId xmlns:a16="http://schemas.microsoft.com/office/drawing/2014/main" id="{1E268A4D-5354-73CF-7EF9-8680FB1D6E62}"/>
                </a:ext>
              </a:extLst>
            </p:cNvPr>
            <p:cNvSpPr txBox="1"/>
            <p:nvPr/>
          </p:nvSpPr>
          <p:spPr>
            <a:xfrm>
              <a:off x="-496229" y="4672898"/>
              <a:ext cx="3869813" cy="738664"/>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400" dirty="0">
                  <a:solidFill>
                    <a:schemeClr val="bg1"/>
                  </a:solidFill>
                  <a:latin typeface="Alata" pitchFamily="2" charset="0"/>
                  <a:cs typeface="Alata" pitchFamily="2" charset="0"/>
                </a:rPr>
                <a:t>Once triggered, sends the alert to a designated caregiver, leveraging the Telegram APIs.</a:t>
              </a:r>
              <a:endParaRPr lang="ko-KR" altLang="en-US" sz="1400">
                <a:solidFill>
                  <a:schemeClr val="bg1"/>
                </a:solidFill>
                <a:latin typeface="Alata" pitchFamily="2" charset="0"/>
                <a:cs typeface="Alata" pitchFamily="2" charset="0"/>
              </a:endParaRPr>
            </a:p>
          </p:txBody>
        </p:sp>
      </p:grpSp>
      <p:grpSp>
        <p:nvGrpSpPr>
          <p:cNvPr id="34" name="Gruppo 33">
            <a:extLst>
              <a:ext uri="{FF2B5EF4-FFF2-40B4-BE49-F238E27FC236}">
                <a16:creationId xmlns:a16="http://schemas.microsoft.com/office/drawing/2014/main" id="{5A43C0DA-61A2-9C5B-FD75-BD790E0A2007}"/>
              </a:ext>
            </a:extLst>
          </p:cNvPr>
          <p:cNvGrpSpPr/>
          <p:nvPr/>
        </p:nvGrpSpPr>
        <p:grpSpPr>
          <a:xfrm>
            <a:off x="3067418" y="1785847"/>
            <a:ext cx="4997466" cy="4058801"/>
            <a:chOff x="2654981" y="1861208"/>
            <a:chExt cx="4997466" cy="4058801"/>
          </a:xfrm>
        </p:grpSpPr>
        <p:grpSp>
          <p:nvGrpSpPr>
            <p:cNvPr id="10" name="Gruppo 9">
              <a:extLst>
                <a:ext uri="{FF2B5EF4-FFF2-40B4-BE49-F238E27FC236}">
                  <a16:creationId xmlns:a16="http://schemas.microsoft.com/office/drawing/2014/main" id="{4A1A26D4-A4D4-5B47-CCCF-1B9D1F36DEB8}"/>
                </a:ext>
              </a:extLst>
            </p:cNvPr>
            <p:cNvGrpSpPr/>
            <p:nvPr/>
          </p:nvGrpSpPr>
          <p:grpSpPr>
            <a:xfrm>
              <a:off x="2718034" y="2287136"/>
              <a:ext cx="1543595" cy="1547238"/>
              <a:chOff x="3822123" y="1961917"/>
              <a:chExt cx="1543595" cy="1547238"/>
            </a:xfrm>
          </p:grpSpPr>
          <p:sp>
            <p:nvSpPr>
              <p:cNvPr id="12" name="자유형: 도형 114">
                <a:extLst>
                  <a:ext uri="{FF2B5EF4-FFF2-40B4-BE49-F238E27FC236}">
                    <a16:creationId xmlns:a16="http://schemas.microsoft.com/office/drawing/2014/main" id="{257DE4D5-3A0B-2549-56C7-124F3FA3A83B}"/>
                  </a:ext>
                </a:extLst>
              </p:cNvPr>
              <p:cNvSpPr/>
              <p:nvPr/>
            </p:nvSpPr>
            <p:spPr>
              <a:xfrm>
                <a:off x="3822123" y="1961917"/>
                <a:ext cx="1543595" cy="154723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pic>
            <p:nvPicPr>
              <p:cNvPr id="3" name="Immagine 2" descr="Immagine che contiene cerchio, cartone animato, creatività, arte&#10;&#10;Il contenuto generato dall'IA potrebbe non essere corretto.">
                <a:extLst>
                  <a:ext uri="{FF2B5EF4-FFF2-40B4-BE49-F238E27FC236}">
                    <a16:creationId xmlns:a16="http://schemas.microsoft.com/office/drawing/2014/main" id="{88142194-AA84-A25B-D48C-86855B81D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713" y="2382982"/>
                <a:ext cx="705107" cy="705107"/>
              </a:xfrm>
              <a:prstGeom prst="rect">
                <a:avLst/>
              </a:prstGeom>
            </p:spPr>
          </p:pic>
        </p:grpSp>
        <p:grpSp>
          <p:nvGrpSpPr>
            <p:cNvPr id="15" name="Gruppo 14">
              <a:extLst>
                <a:ext uri="{FF2B5EF4-FFF2-40B4-BE49-F238E27FC236}">
                  <a16:creationId xmlns:a16="http://schemas.microsoft.com/office/drawing/2014/main" id="{4C5D5FCF-E5EE-A087-235E-3DCE1BA4DFEC}"/>
                </a:ext>
              </a:extLst>
            </p:cNvPr>
            <p:cNvGrpSpPr/>
            <p:nvPr/>
          </p:nvGrpSpPr>
          <p:grpSpPr>
            <a:xfrm>
              <a:off x="2654981" y="3695968"/>
              <a:ext cx="1543595" cy="1547238"/>
              <a:chOff x="3740182" y="3942285"/>
              <a:chExt cx="1543595" cy="1547238"/>
            </a:xfrm>
          </p:grpSpPr>
          <p:sp>
            <p:nvSpPr>
              <p:cNvPr id="11" name="자유형: 도형 114">
                <a:extLst>
                  <a:ext uri="{FF2B5EF4-FFF2-40B4-BE49-F238E27FC236}">
                    <a16:creationId xmlns:a16="http://schemas.microsoft.com/office/drawing/2014/main" id="{896CC514-D81D-9595-34B6-BA4D7D61514C}"/>
                  </a:ext>
                </a:extLst>
              </p:cNvPr>
              <p:cNvSpPr/>
              <p:nvPr/>
            </p:nvSpPr>
            <p:spPr>
              <a:xfrm>
                <a:off x="3740182" y="3942285"/>
                <a:ext cx="1543595" cy="154723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pic>
            <p:nvPicPr>
              <p:cNvPr id="4" name="Immagine 3" descr="Immagine che contiene Elementi grafici, Carattere, grafica, simbolo&#10;&#10;Il contenuto generato dall'IA potrebbe non essere corretto.">
                <a:extLst>
                  <a:ext uri="{FF2B5EF4-FFF2-40B4-BE49-F238E27FC236}">
                    <a16:creationId xmlns:a16="http://schemas.microsoft.com/office/drawing/2014/main" id="{FC398667-3E8B-E98B-3880-A2123B04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026" y="4445678"/>
                <a:ext cx="563623" cy="563623"/>
              </a:xfrm>
              <a:prstGeom prst="rect">
                <a:avLst/>
              </a:prstGeom>
            </p:spPr>
          </p:pic>
        </p:grpSp>
        <p:grpSp>
          <p:nvGrpSpPr>
            <p:cNvPr id="17" name="Gruppo 16">
              <a:extLst>
                <a:ext uri="{FF2B5EF4-FFF2-40B4-BE49-F238E27FC236}">
                  <a16:creationId xmlns:a16="http://schemas.microsoft.com/office/drawing/2014/main" id="{33F6514F-B9B5-8114-9858-0E9A389F8D62}"/>
                </a:ext>
              </a:extLst>
            </p:cNvPr>
            <p:cNvGrpSpPr/>
            <p:nvPr/>
          </p:nvGrpSpPr>
          <p:grpSpPr>
            <a:xfrm>
              <a:off x="4858959" y="3201347"/>
              <a:ext cx="1547238" cy="1543595"/>
              <a:chOff x="4858959" y="3201347"/>
              <a:chExt cx="1547238" cy="1543595"/>
            </a:xfrm>
          </p:grpSpPr>
          <p:pic>
            <p:nvPicPr>
              <p:cNvPr id="6" name="Immagine 5" descr="Immagine che contiene disegno, cuore, arte&#10;&#10;Il contenuto generato dall'IA potrebbe non essere corretto.">
                <a:extLst>
                  <a:ext uri="{FF2B5EF4-FFF2-40B4-BE49-F238E27FC236}">
                    <a16:creationId xmlns:a16="http://schemas.microsoft.com/office/drawing/2014/main" id="{581E8B28-DD94-F8F2-0050-6BDAA209F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6810" y="3658196"/>
                <a:ext cx="686495" cy="635008"/>
              </a:xfrm>
              <a:prstGeom prst="rect">
                <a:avLst/>
              </a:prstGeom>
            </p:spPr>
          </p:pic>
          <p:sp>
            <p:nvSpPr>
              <p:cNvPr id="9" name="자유형: 도형 114">
                <a:extLst>
                  <a:ext uri="{FF2B5EF4-FFF2-40B4-BE49-F238E27FC236}">
                    <a16:creationId xmlns:a16="http://schemas.microsoft.com/office/drawing/2014/main" id="{E4EAFBD6-0C5F-4E45-ECF5-1E87EC62DC37}"/>
                  </a:ext>
                </a:extLst>
              </p:cNvPr>
              <p:cNvSpPr/>
              <p:nvPr/>
            </p:nvSpPr>
            <p:spPr>
              <a:xfrm rot="6720212">
                <a:off x="4860780" y="3199526"/>
                <a:ext cx="1543595" cy="154723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grpSp>
        <p:grpSp>
          <p:nvGrpSpPr>
            <p:cNvPr id="33" name="Gruppo 32">
              <a:extLst>
                <a:ext uri="{FF2B5EF4-FFF2-40B4-BE49-F238E27FC236}">
                  <a16:creationId xmlns:a16="http://schemas.microsoft.com/office/drawing/2014/main" id="{5E3F72FE-6E7B-24A0-4706-8093F499FCD5}"/>
                </a:ext>
              </a:extLst>
            </p:cNvPr>
            <p:cNvGrpSpPr/>
            <p:nvPr/>
          </p:nvGrpSpPr>
          <p:grpSpPr>
            <a:xfrm>
              <a:off x="6108852" y="2441046"/>
              <a:ext cx="1543595" cy="1547238"/>
              <a:chOff x="6108852" y="2441046"/>
              <a:chExt cx="1543595" cy="1547238"/>
            </a:xfrm>
          </p:grpSpPr>
          <p:sp>
            <p:nvSpPr>
              <p:cNvPr id="13" name="자유형: 도형 114">
                <a:extLst>
                  <a:ext uri="{FF2B5EF4-FFF2-40B4-BE49-F238E27FC236}">
                    <a16:creationId xmlns:a16="http://schemas.microsoft.com/office/drawing/2014/main" id="{E017A9E1-6B88-D5DB-528D-37C0E5F74E0F}"/>
                  </a:ext>
                </a:extLst>
              </p:cNvPr>
              <p:cNvSpPr/>
              <p:nvPr/>
            </p:nvSpPr>
            <p:spPr>
              <a:xfrm>
                <a:off x="6108852" y="2441046"/>
                <a:ext cx="1543595" cy="154723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pic>
            <p:nvPicPr>
              <p:cNvPr id="21" name="Immagine 20">
                <a:extLst>
                  <a:ext uri="{FF2B5EF4-FFF2-40B4-BE49-F238E27FC236}">
                    <a16:creationId xmlns:a16="http://schemas.microsoft.com/office/drawing/2014/main" id="{D7E63025-1196-E3EA-57B9-C0F8EF4B3CB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58633" y="2876871"/>
                <a:ext cx="644032" cy="644032"/>
              </a:xfrm>
              <a:prstGeom prst="rect">
                <a:avLst/>
              </a:prstGeom>
            </p:spPr>
          </p:pic>
        </p:grpSp>
        <p:grpSp>
          <p:nvGrpSpPr>
            <p:cNvPr id="31" name="Gruppo 30">
              <a:extLst>
                <a:ext uri="{FF2B5EF4-FFF2-40B4-BE49-F238E27FC236}">
                  <a16:creationId xmlns:a16="http://schemas.microsoft.com/office/drawing/2014/main" id="{2D368DDF-5AFF-067B-31BF-AF080637EEBC}"/>
                </a:ext>
              </a:extLst>
            </p:cNvPr>
            <p:cNvGrpSpPr/>
            <p:nvPr/>
          </p:nvGrpSpPr>
          <p:grpSpPr>
            <a:xfrm>
              <a:off x="4094552" y="1861208"/>
              <a:ext cx="1543595" cy="1547238"/>
              <a:chOff x="4094552" y="1861208"/>
              <a:chExt cx="1543595" cy="1547238"/>
            </a:xfrm>
          </p:grpSpPr>
          <p:sp>
            <p:nvSpPr>
              <p:cNvPr id="8" name="자유형: 도형 114">
                <a:extLst>
                  <a:ext uri="{FF2B5EF4-FFF2-40B4-BE49-F238E27FC236}">
                    <a16:creationId xmlns:a16="http://schemas.microsoft.com/office/drawing/2014/main" id="{BB55F983-251B-F5CB-70E5-8DD0B2BE3026}"/>
                  </a:ext>
                </a:extLst>
              </p:cNvPr>
              <p:cNvSpPr/>
              <p:nvPr/>
            </p:nvSpPr>
            <p:spPr>
              <a:xfrm>
                <a:off x="4094552" y="1861208"/>
                <a:ext cx="1543595" cy="154723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pic>
            <p:nvPicPr>
              <p:cNvPr id="27" name="Immagine 26" descr="Immagine che contiene Elementi grafici, clipart, schermata, grafica&#10;&#10;Il contenuto generato dall'IA potrebbe non essere corretto.">
                <a:extLst>
                  <a:ext uri="{FF2B5EF4-FFF2-40B4-BE49-F238E27FC236}">
                    <a16:creationId xmlns:a16="http://schemas.microsoft.com/office/drawing/2014/main" id="{C6EC231A-16D0-0C4B-5EBF-89AB32CA6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4702" y="2338445"/>
                <a:ext cx="563293" cy="563293"/>
              </a:xfrm>
              <a:prstGeom prst="rect">
                <a:avLst/>
              </a:prstGeom>
            </p:spPr>
          </p:pic>
        </p:grpSp>
        <p:grpSp>
          <p:nvGrpSpPr>
            <p:cNvPr id="32" name="Gruppo 31">
              <a:extLst>
                <a:ext uri="{FF2B5EF4-FFF2-40B4-BE49-F238E27FC236}">
                  <a16:creationId xmlns:a16="http://schemas.microsoft.com/office/drawing/2014/main" id="{460EF4B3-75C3-A29B-6995-C305A9418494}"/>
                </a:ext>
              </a:extLst>
            </p:cNvPr>
            <p:cNvGrpSpPr/>
            <p:nvPr/>
          </p:nvGrpSpPr>
          <p:grpSpPr>
            <a:xfrm>
              <a:off x="3932436" y="4372771"/>
              <a:ext cx="1543595" cy="1547238"/>
              <a:chOff x="3932436" y="4372771"/>
              <a:chExt cx="1543595" cy="1547238"/>
            </a:xfrm>
          </p:grpSpPr>
          <p:sp>
            <p:nvSpPr>
              <p:cNvPr id="7" name="자유형: 도형 114">
                <a:extLst>
                  <a:ext uri="{FF2B5EF4-FFF2-40B4-BE49-F238E27FC236}">
                    <a16:creationId xmlns:a16="http://schemas.microsoft.com/office/drawing/2014/main" id="{A2D0FCBB-9B8E-2546-AEFC-F630AA463305}"/>
                  </a:ext>
                </a:extLst>
              </p:cNvPr>
              <p:cNvSpPr/>
              <p:nvPr/>
            </p:nvSpPr>
            <p:spPr>
              <a:xfrm>
                <a:off x="3932436" y="4372771"/>
                <a:ext cx="1543595" cy="154723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B03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pic>
            <p:nvPicPr>
              <p:cNvPr id="30" name="Immagine 29">
                <a:extLst>
                  <a:ext uri="{FF2B5EF4-FFF2-40B4-BE49-F238E27FC236}">
                    <a16:creationId xmlns:a16="http://schemas.microsoft.com/office/drawing/2014/main" id="{DE5FC8D7-3670-DF9F-9AFA-7D319C0E3DB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0800000" flipV="1">
                <a:off x="4369598" y="4802252"/>
                <a:ext cx="688275" cy="688275"/>
              </a:xfrm>
              <a:prstGeom prst="rect">
                <a:avLst/>
              </a:prstGeom>
            </p:spPr>
          </p:pic>
        </p:grpSp>
      </p:grpSp>
      <p:cxnSp>
        <p:nvCxnSpPr>
          <p:cNvPr id="35" name="Connettore a gomito 34">
            <a:extLst>
              <a:ext uri="{FF2B5EF4-FFF2-40B4-BE49-F238E27FC236}">
                <a16:creationId xmlns:a16="http://schemas.microsoft.com/office/drawing/2014/main" id="{4ED93CDF-5269-F76D-0B14-84F2F2657B35}"/>
              </a:ext>
            </a:extLst>
          </p:cNvPr>
          <p:cNvCxnSpPr>
            <a:cxnSpLocks/>
          </p:cNvCxnSpPr>
          <p:nvPr/>
        </p:nvCxnSpPr>
        <p:spPr>
          <a:xfrm flipV="1">
            <a:off x="1280325" y="4403477"/>
            <a:ext cx="1631546" cy="390398"/>
          </a:xfrm>
          <a:prstGeom prst="bentConnector3">
            <a:avLst>
              <a:gd name="adj1" fmla="val -19"/>
            </a:avLst>
          </a:prstGeom>
          <a:ln>
            <a:solidFill>
              <a:schemeClr val="bg2"/>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4" name="Connettore diritto 43">
            <a:extLst>
              <a:ext uri="{FF2B5EF4-FFF2-40B4-BE49-F238E27FC236}">
                <a16:creationId xmlns:a16="http://schemas.microsoft.com/office/drawing/2014/main" id="{87367E4F-26B0-0754-6C10-D4809B1A0B5A}"/>
              </a:ext>
            </a:extLst>
          </p:cNvPr>
          <p:cNvCxnSpPr>
            <a:cxnSpLocks/>
          </p:cNvCxnSpPr>
          <p:nvPr/>
        </p:nvCxnSpPr>
        <p:spPr>
          <a:xfrm flipV="1">
            <a:off x="6709899" y="4490110"/>
            <a:ext cx="1057585" cy="12523"/>
          </a:xfrm>
          <a:prstGeom prst="line">
            <a:avLst/>
          </a:prstGeom>
          <a:ln>
            <a:solidFill>
              <a:schemeClr val="bg2"/>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6" name="Connettore a gomito 45">
            <a:extLst>
              <a:ext uri="{FF2B5EF4-FFF2-40B4-BE49-F238E27FC236}">
                <a16:creationId xmlns:a16="http://schemas.microsoft.com/office/drawing/2014/main" id="{86C7651B-AD97-7B2E-1A32-ACCD3510C34F}"/>
              </a:ext>
            </a:extLst>
          </p:cNvPr>
          <p:cNvCxnSpPr>
            <a:cxnSpLocks/>
          </p:cNvCxnSpPr>
          <p:nvPr/>
        </p:nvCxnSpPr>
        <p:spPr>
          <a:xfrm rot="5400000">
            <a:off x="5045062" y="1171924"/>
            <a:ext cx="657008" cy="496751"/>
          </a:xfrm>
          <a:prstGeom prst="bentConnector3">
            <a:avLst>
              <a:gd name="adj1" fmla="val -471"/>
            </a:avLst>
          </a:prstGeom>
          <a:ln>
            <a:solidFill>
              <a:schemeClr val="bg2"/>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9" name="Connettore a gomito 48">
            <a:extLst>
              <a:ext uri="{FF2B5EF4-FFF2-40B4-BE49-F238E27FC236}">
                <a16:creationId xmlns:a16="http://schemas.microsoft.com/office/drawing/2014/main" id="{C73C9215-C158-B486-8381-4C9BD0CB3315}"/>
              </a:ext>
            </a:extLst>
          </p:cNvPr>
          <p:cNvCxnSpPr>
            <a:cxnSpLocks/>
          </p:cNvCxnSpPr>
          <p:nvPr/>
        </p:nvCxnSpPr>
        <p:spPr>
          <a:xfrm rot="5400000">
            <a:off x="7708557" y="1997069"/>
            <a:ext cx="657008" cy="496751"/>
          </a:xfrm>
          <a:prstGeom prst="bentConnector3">
            <a:avLst>
              <a:gd name="adj1" fmla="val -471"/>
            </a:avLst>
          </a:prstGeom>
          <a:ln>
            <a:solidFill>
              <a:schemeClr val="bg2"/>
            </a:solidFill>
            <a:headEnd type="oval"/>
            <a:tailEnd type="oval"/>
          </a:ln>
        </p:spPr>
        <p:style>
          <a:lnRef idx="2">
            <a:schemeClr val="accent1"/>
          </a:lnRef>
          <a:fillRef idx="0">
            <a:schemeClr val="accent1"/>
          </a:fillRef>
          <a:effectRef idx="1">
            <a:schemeClr val="accent1"/>
          </a:effectRef>
          <a:fontRef idx="minor">
            <a:schemeClr val="tx1"/>
          </a:fontRef>
        </p:style>
      </p:cxnSp>
      <p:grpSp>
        <p:nvGrpSpPr>
          <p:cNvPr id="54" name="Group 21">
            <a:extLst>
              <a:ext uri="{FF2B5EF4-FFF2-40B4-BE49-F238E27FC236}">
                <a16:creationId xmlns:a16="http://schemas.microsoft.com/office/drawing/2014/main" id="{F5A91C5E-0D5A-78E7-071D-CFAB8C156F80}"/>
              </a:ext>
            </a:extLst>
          </p:cNvPr>
          <p:cNvGrpSpPr/>
          <p:nvPr/>
        </p:nvGrpSpPr>
        <p:grpSpPr>
          <a:xfrm>
            <a:off x="5888468" y="637412"/>
            <a:ext cx="3501842" cy="809840"/>
            <a:chOff x="-496229" y="4386278"/>
            <a:chExt cx="3869813" cy="809840"/>
          </a:xfrm>
        </p:grpSpPr>
        <p:sp>
          <p:nvSpPr>
            <p:cNvPr id="55" name="TextBox 22">
              <a:extLst>
                <a:ext uri="{FF2B5EF4-FFF2-40B4-BE49-F238E27FC236}">
                  <a16:creationId xmlns:a16="http://schemas.microsoft.com/office/drawing/2014/main" id="{E40FA383-81E9-094B-DE8D-D0BEFB53CA9F}"/>
                </a:ext>
              </a:extLst>
            </p:cNvPr>
            <p:cNvSpPr txBox="1"/>
            <p:nvPr/>
          </p:nvSpPr>
          <p:spPr>
            <a:xfrm>
              <a:off x="-492607" y="4386278"/>
              <a:ext cx="3646939" cy="33855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ko-KR" sz="1600" b="1" dirty="0">
                  <a:solidFill>
                    <a:schemeClr val="bg1"/>
                  </a:solidFill>
                  <a:latin typeface="Alata" pitchFamily="2" charset="0"/>
                  <a:cs typeface="Alata" pitchFamily="2" charset="0"/>
                </a:rPr>
                <a:t>IMAGE CLASSIFICATION MODULE</a:t>
              </a:r>
              <a:endParaRPr lang="ko-KR" altLang="en-US" sz="1600" b="1">
                <a:solidFill>
                  <a:schemeClr val="bg1"/>
                </a:solidFill>
                <a:latin typeface="Alata" pitchFamily="2" charset="0"/>
                <a:cs typeface="Alata" pitchFamily="2" charset="0"/>
              </a:endParaRPr>
            </a:p>
          </p:txBody>
        </p:sp>
        <p:sp>
          <p:nvSpPr>
            <p:cNvPr id="56" name="TextBox 23">
              <a:extLst>
                <a:ext uri="{FF2B5EF4-FFF2-40B4-BE49-F238E27FC236}">
                  <a16:creationId xmlns:a16="http://schemas.microsoft.com/office/drawing/2014/main" id="{E30FD543-BF93-B979-44C1-1CD9EC135330}"/>
                </a:ext>
              </a:extLst>
            </p:cNvPr>
            <p:cNvSpPr txBox="1"/>
            <p:nvPr/>
          </p:nvSpPr>
          <p:spPr>
            <a:xfrm>
              <a:off x="-496229" y="4672898"/>
              <a:ext cx="3869813" cy="523220"/>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400" dirty="0">
                  <a:solidFill>
                    <a:schemeClr val="bg1"/>
                  </a:solidFill>
                  <a:latin typeface="Alata" pitchFamily="2" charset="0"/>
                  <a:cs typeface="Alata" pitchFamily="2" charset="0"/>
                </a:rPr>
                <a:t>Detects the cabin occupants and sends</a:t>
              </a:r>
            </a:p>
            <a:p>
              <a:r>
                <a:rPr lang="en-US" altLang="ko-KR" sz="1400" dirty="0">
                  <a:solidFill>
                    <a:schemeClr val="bg1"/>
                  </a:solidFill>
                  <a:latin typeface="Alata" pitchFamily="2" charset="0"/>
                  <a:cs typeface="Alata" pitchFamily="2" charset="0"/>
                </a:rPr>
                <a:t>the result to the brain module.</a:t>
              </a:r>
              <a:endParaRPr lang="ko-KR" altLang="en-US" sz="1400">
                <a:solidFill>
                  <a:schemeClr val="bg1"/>
                </a:solidFill>
                <a:latin typeface="Alata" pitchFamily="2" charset="0"/>
                <a:cs typeface="Alata" pitchFamily="2" charset="0"/>
              </a:endParaRPr>
            </a:p>
          </p:txBody>
        </p:sp>
      </p:grpSp>
      <p:grpSp>
        <p:nvGrpSpPr>
          <p:cNvPr id="57" name="Group 21">
            <a:extLst>
              <a:ext uri="{FF2B5EF4-FFF2-40B4-BE49-F238E27FC236}">
                <a16:creationId xmlns:a16="http://schemas.microsoft.com/office/drawing/2014/main" id="{36E110CB-3B88-7AA1-5E85-95288D4BD810}"/>
              </a:ext>
            </a:extLst>
          </p:cNvPr>
          <p:cNvGrpSpPr/>
          <p:nvPr/>
        </p:nvGrpSpPr>
        <p:grpSpPr>
          <a:xfrm>
            <a:off x="6037764" y="5765355"/>
            <a:ext cx="3501842" cy="809840"/>
            <a:chOff x="-496229" y="4386278"/>
            <a:chExt cx="3869813" cy="809840"/>
          </a:xfrm>
        </p:grpSpPr>
        <p:sp>
          <p:nvSpPr>
            <p:cNvPr id="58" name="TextBox 22">
              <a:extLst>
                <a:ext uri="{FF2B5EF4-FFF2-40B4-BE49-F238E27FC236}">
                  <a16:creationId xmlns:a16="http://schemas.microsoft.com/office/drawing/2014/main" id="{85733CA6-A8AF-E904-4467-1C3614ADC1A8}"/>
                </a:ext>
              </a:extLst>
            </p:cNvPr>
            <p:cNvSpPr txBox="1"/>
            <p:nvPr/>
          </p:nvSpPr>
          <p:spPr>
            <a:xfrm>
              <a:off x="-492607" y="4386278"/>
              <a:ext cx="3646939" cy="33855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ko-KR" sz="1600" b="1" dirty="0">
                  <a:solidFill>
                    <a:schemeClr val="bg1"/>
                  </a:solidFill>
                  <a:latin typeface="Alata" pitchFamily="2" charset="0"/>
                  <a:cs typeface="Alata" pitchFamily="2" charset="0"/>
                </a:rPr>
                <a:t>AUDIO CLASSIFICATION MODULE</a:t>
              </a:r>
              <a:endParaRPr lang="ko-KR" altLang="en-US" sz="1600" b="1">
                <a:solidFill>
                  <a:schemeClr val="bg1"/>
                </a:solidFill>
                <a:latin typeface="Alata" pitchFamily="2" charset="0"/>
                <a:cs typeface="Alata" pitchFamily="2" charset="0"/>
              </a:endParaRPr>
            </a:p>
          </p:txBody>
        </p:sp>
        <p:sp>
          <p:nvSpPr>
            <p:cNvPr id="59" name="TextBox 23">
              <a:extLst>
                <a:ext uri="{FF2B5EF4-FFF2-40B4-BE49-F238E27FC236}">
                  <a16:creationId xmlns:a16="http://schemas.microsoft.com/office/drawing/2014/main" id="{B352CB46-73E9-D247-A125-55BFEFC77041}"/>
                </a:ext>
              </a:extLst>
            </p:cNvPr>
            <p:cNvSpPr txBox="1"/>
            <p:nvPr/>
          </p:nvSpPr>
          <p:spPr>
            <a:xfrm>
              <a:off x="-496229" y="4672898"/>
              <a:ext cx="3869813" cy="523220"/>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ko-KR" sz="1400" dirty="0">
                  <a:solidFill>
                    <a:schemeClr val="bg1"/>
                  </a:solidFill>
                  <a:latin typeface="Alata" pitchFamily="2" charset="0"/>
                  <a:cs typeface="Alata" pitchFamily="2" charset="0"/>
                </a:rPr>
                <a:t>Classify the audio and sends the result to the brain module.</a:t>
              </a:r>
              <a:endParaRPr lang="ko-KR" altLang="en-US" sz="1400" dirty="0">
                <a:solidFill>
                  <a:schemeClr val="bg1"/>
                </a:solidFill>
                <a:latin typeface="Alata" pitchFamily="2" charset="0"/>
                <a:cs typeface="Alata" pitchFamily="2" charset="0"/>
              </a:endParaRPr>
            </a:p>
          </p:txBody>
        </p:sp>
      </p:grpSp>
    </p:spTree>
    <p:extLst>
      <p:ext uri="{BB962C8B-B14F-4D97-AF65-F5344CB8AC3E}">
        <p14:creationId xmlns:p14="http://schemas.microsoft.com/office/powerpoint/2010/main" val="3912459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87A623-CD3F-E31F-AB8C-9DDC2717B64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E61BDBD-51F0-DEA0-0356-AC9764225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F20D4C8-B3E6-103E-AA6E-A707FB276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1A29DA0-20CF-A085-1D86-FCA52D838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2A91784-4841-ACB2-0A9C-36C684CC1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781BFA8-42D7-6F67-D4A2-E35FB900B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7ED624E-F49C-F218-C0DE-22684DE7E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50D3588-A63D-44FB-B81A-ADA3EF191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F52F0D7-B504-72F6-31F8-7CB364166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21">
            <a:extLst>
              <a:ext uri="{FF2B5EF4-FFF2-40B4-BE49-F238E27FC236}">
                <a16:creationId xmlns:a16="http://schemas.microsoft.com/office/drawing/2014/main" id="{6344575C-1775-8766-4A48-E0D6C54DECC2}"/>
              </a:ext>
            </a:extLst>
          </p:cNvPr>
          <p:cNvGrpSpPr/>
          <p:nvPr/>
        </p:nvGrpSpPr>
        <p:grpSpPr>
          <a:xfrm>
            <a:off x="2242984" y="2527073"/>
            <a:ext cx="3992675" cy="1379227"/>
            <a:chOff x="-496230" y="4370889"/>
            <a:chExt cx="4158110" cy="1379227"/>
          </a:xfrm>
        </p:grpSpPr>
        <p:sp>
          <p:nvSpPr>
            <p:cNvPr id="127" name="TextBox 22">
              <a:extLst>
                <a:ext uri="{FF2B5EF4-FFF2-40B4-BE49-F238E27FC236}">
                  <a16:creationId xmlns:a16="http://schemas.microsoft.com/office/drawing/2014/main" id="{6FED23E6-E7D5-5480-9192-EF066C929E0E}"/>
                </a:ext>
              </a:extLst>
            </p:cNvPr>
            <p:cNvSpPr txBox="1"/>
            <p:nvPr/>
          </p:nvSpPr>
          <p:spPr>
            <a:xfrm>
              <a:off x="-492607" y="4370889"/>
              <a:ext cx="4154487" cy="369332"/>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ko-KR" b="1" dirty="0">
                  <a:solidFill>
                    <a:schemeClr val="bg1"/>
                  </a:solidFill>
                  <a:latin typeface="Alata" pitchFamily="2" charset="0"/>
                  <a:cs typeface="Alata" pitchFamily="2" charset="0"/>
                </a:rPr>
                <a:t>IMAGE BASED DETECTION MODEL</a:t>
              </a:r>
              <a:endParaRPr lang="ko-KR" altLang="en-US" b="1">
                <a:solidFill>
                  <a:schemeClr val="bg1"/>
                </a:solidFill>
                <a:latin typeface="Alata" pitchFamily="2" charset="0"/>
                <a:cs typeface="Alata" pitchFamily="2" charset="0"/>
              </a:endParaRPr>
            </a:p>
          </p:txBody>
        </p:sp>
        <p:sp>
          <p:nvSpPr>
            <p:cNvPr id="128" name="TextBox 23">
              <a:extLst>
                <a:ext uri="{FF2B5EF4-FFF2-40B4-BE49-F238E27FC236}">
                  <a16:creationId xmlns:a16="http://schemas.microsoft.com/office/drawing/2014/main" id="{DE629B01-D3A9-6389-4832-FA072B241194}"/>
                </a:ext>
              </a:extLst>
            </p:cNvPr>
            <p:cNvSpPr txBox="1"/>
            <p:nvPr/>
          </p:nvSpPr>
          <p:spPr>
            <a:xfrm>
              <a:off x="-496230" y="4672898"/>
              <a:ext cx="4017656" cy="1077218"/>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dirty="0">
                  <a:solidFill>
                    <a:schemeClr val="bg1"/>
                  </a:solidFill>
                  <a:latin typeface="Alata" pitchFamily="2" charset="0"/>
                  <a:cs typeface="Alata" pitchFamily="2" charset="0"/>
                </a:rPr>
                <a:t>DETECTS :</a:t>
              </a:r>
            </a:p>
            <a:p>
              <a:pPr marL="742950" lvl="1" indent="-285750">
                <a:buFont typeface="Arial" panose="020B0604020202020204" pitchFamily="34" charset="0"/>
                <a:buChar char="•"/>
              </a:pPr>
              <a:r>
                <a:rPr lang="en-US" altLang="ko-KR" sz="1600" dirty="0">
                  <a:solidFill>
                    <a:schemeClr val="bg1"/>
                  </a:solidFill>
                  <a:latin typeface="Alata" pitchFamily="2" charset="0"/>
                  <a:cs typeface="Alata" pitchFamily="2" charset="0"/>
                </a:rPr>
                <a:t>ADULTS</a:t>
              </a:r>
            </a:p>
            <a:p>
              <a:pPr marL="742950" lvl="1" indent="-285750">
                <a:buFont typeface="Arial" panose="020B0604020202020204" pitchFamily="34" charset="0"/>
                <a:buChar char="•"/>
              </a:pPr>
              <a:r>
                <a:rPr lang="en-US" altLang="ko-KR" sz="1600" dirty="0">
                  <a:solidFill>
                    <a:schemeClr val="bg1"/>
                  </a:solidFill>
                  <a:latin typeface="Alata" pitchFamily="2" charset="0"/>
                  <a:cs typeface="Alata" pitchFamily="2" charset="0"/>
                </a:rPr>
                <a:t>CHILDS</a:t>
              </a:r>
            </a:p>
            <a:p>
              <a:pPr marL="742950" lvl="1" indent="-285750">
                <a:buFont typeface="Arial" panose="020B0604020202020204" pitchFamily="34" charset="0"/>
                <a:buChar char="•"/>
              </a:pPr>
              <a:r>
                <a:rPr lang="en-US" altLang="ko-KR" sz="1600" dirty="0">
                  <a:solidFill>
                    <a:schemeClr val="bg1"/>
                  </a:solidFill>
                  <a:latin typeface="Alata" pitchFamily="2" charset="0"/>
                  <a:cs typeface="Alata" pitchFamily="2" charset="0"/>
                </a:rPr>
                <a:t>PETS</a:t>
              </a:r>
              <a:endParaRPr lang="ko-KR" altLang="en-US" sz="1600">
                <a:solidFill>
                  <a:schemeClr val="bg1"/>
                </a:solidFill>
                <a:latin typeface="Alata" pitchFamily="2" charset="0"/>
                <a:cs typeface="Alata" pitchFamily="2" charset="0"/>
              </a:endParaRPr>
            </a:p>
          </p:txBody>
        </p:sp>
      </p:grpSp>
      <p:sp>
        <p:nvSpPr>
          <p:cNvPr id="2" name="Rettangolo 1">
            <a:extLst>
              <a:ext uri="{FF2B5EF4-FFF2-40B4-BE49-F238E27FC236}">
                <a16:creationId xmlns:a16="http://schemas.microsoft.com/office/drawing/2014/main" id="{6AE717B2-15AB-D4AE-68E1-7B8568EE0519}"/>
              </a:ext>
            </a:extLst>
          </p:cNvPr>
          <p:cNvSpPr/>
          <p:nvPr/>
        </p:nvSpPr>
        <p:spPr>
          <a:xfrm>
            <a:off x="7867090" y="95308"/>
            <a:ext cx="4127648"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PROTOTYPE ARCHITECTURE</a:t>
            </a:r>
          </a:p>
        </p:txBody>
      </p:sp>
      <p:pic>
        <p:nvPicPr>
          <p:cNvPr id="3" name="Immagine 2" descr="Immagine che contiene cerchio, cartone animato, creatività, arte&#10;&#10;Il contenuto generato dall'IA potrebbe non essere corretto.">
            <a:extLst>
              <a:ext uri="{FF2B5EF4-FFF2-40B4-BE49-F238E27FC236}">
                <a16:creationId xmlns:a16="http://schemas.microsoft.com/office/drawing/2014/main" id="{7D3EF759-3769-4123-098B-6B1506D8E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090" y="2762023"/>
            <a:ext cx="914524" cy="914524"/>
          </a:xfrm>
          <a:prstGeom prst="rect">
            <a:avLst/>
          </a:prstGeom>
        </p:spPr>
      </p:pic>
      <p:pic>
        <p:nvPicPr>
          <p:cNvPr id="4" name="Immagine 3" descr="Immagine che contiene Elementi grafici, Carattere, grafica, simbolo&#10;&#10;Il contenuto generato dall'IA potrebbe non essere corretto.">
            <a:extLst>
              <a:ext uri="{FF2B5EF4-FFF2-40B4-BE49-F238E27FC236}">
                <a16:creationId xmlns:a16="http://schemas.microsoft.com/office/drawing/2014/main" id="{23F670B1-897F-A891-AD72-838ED7657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4572" y="2829082"/>
            <a:ext cx="781806" cy="781806"/>
          </a:xfrm>
          <a:prstGeom prst="rect">
            <a:avLst/>
          </a:prstGeom>
        </p:spPr>
      </p:pic>
      <p:grpSp>
        <p:nvGrpSpPr>
          <p:cNvPr id="7" name="Group 21">
            <a:extLst>
              <a:ext uri="{FF2B5EF4-FFF2-40B4-BE49-F238E27FC236}">
                <a16:creationId xmlns:a16="http://schemas.microsoft.com/office/drawing/2014/main" id="{1FA020E1-7505-47E7-561D-CA337A880C64}"/>
              </a:ext>
            </a:extLst>
          </p:cNvPr>
          <p:cNvGrpSpPr/>
          <p:nvPr/>
        </p:nvGrpSpPr>
        <p:grpSpPr>
          <a:xfrm>
            <a:off x="7346743" y="2527073"/>
            <a:ext cx="4593179" cy="2117891"/>
            <a:chOff x="-496230" y="4370889"/>
            <a:chExt cx="4783496" cy="2117891"/>
          </a:xfrm>
        </p:grpSpPr>
        <p:sp>
          <p:nvSpPr>
            <p:cNvPr id="8" name="TextBox 22">
              <a:extLst>
                <a:ext uri="{FF2B5EF4-FFF2-40B4-BE49-F238E27FC236}">
                  <a16:creationId xmlns:a16="http://schemas.microsoft.com/office/drawing/2014/main" id="{346CFADD-0F77-B214-AE3A-542B034A9498}"/>
                </a:ext>
              </a:extLst>
            </p:cNvPr>
            <p:cNvSpPr txBox="1"/>
            <p:nvPr/>
          </p:nvSpPr>
          <p:spPr>
            <a:xfrm>
              <a:off x="-492607" y="4370889"/>
              <a:ext cx="4154487" cy="369332"/>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ko-KR" b="1" dirty="0">
                  <a:solidFill>
                    <a:schemeClr val="bg1"/>
                  </a:solidFill>
                  <a:latin typeface="Alata" pitchFamily="2" charset="0"/>
                  <a:cs typeface="Alata" pitchFamily="2" charset="0"/>
                </a:rPr>
                <a:t>SOUND BASED DETECTION MODEL</a:t>
              </a:r>
              <a:endParaRPr lang="ko-KR" altLang="en-US" b="1">
                <a:solidFill>
                  <a:schemeClr val="bg1"/>
                </a:solidFill>
                <a:latin typeface="Alata" pitchFamily="2" charset="0"/>
                <a:cs typeface="Alata" pitchFamily="2" charset="0"/>
              </a:endParaRPr>
            </a:p>
          </p:txBody>
        </p:sp>
        <p:sp>
          <p:nvSpPr>
            <p:cNvPr id="9" name="TextBox 23">
              <a:extLst>
                <a:ext uri="{FF2B5EF4-FFF2-40B4-BE49-F238E27FC236}">
                  <a16:creationId xmlns:a16="http://schemas.microsoft.com/office/drawing/2014/main" id="{B72721D1-3C4B-972D-D94C-BC6BCEBA33CC}"/>
                </a:ext>
              </a:extLst>
            </p:cNvPr>
            <p:cNvSpPr txBox="1"/>
            <p:nvPr/>
          </p:nvSpPr>
          <p:spPr>
            <a:xfrm>
              <a:off x="-496230" y="4672898"/>
              <a:ext cx="4783496" cy="1815882"/>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dirty="0">
                  <a:solidFill>
                    <a:schemeClr val="bg1"/>
                  </a:solidFill>
                  <a:latin typeface="Alata" pitchFamily="2" charset="0"/>
                  <a:cs typeface="Alata" pitchFamily="2" charset="0"/>
                </a:rPr>
                <a:t>DETECTS :</a:t>
              </a:r>
            </a:p>
            <a:p>
              <a:pPr marL="742950" lvl="1" indent="-285750">
                <a:buFont typeface="Arial" panose="020B0604020202020204" pitchFamily="34" charset="0"/>
                <a:buChar char="•"/>
              </a:pPr>
              <a:r>
                <a:rPr lang="en-US" altLang="ko-KR" sz="1600" dirty="0">
                  <a:solidFill>
                    <a:schemeClr val="bg1"/>
                  </a:solidFill>
                  <a:latin typeface="Alata" pitchFamily="2" charset="0"/>
                  <a:cs typeface="Alata" pitchFamily="2" charset="0"/>
                </a:rPr>
                <a:t>ADULTS SOUNDS (SPEAKING)</a:t>
              </a:r>
            </a:p>
            <a:p>
              <a:pPr marL="742950" lvl="1" indent="-285750">
                <a:buFont typeface="Arial" panose="020B0604020202020204" pitchFamily="34" charset="0"/>
                <a:buChar char="•"/>
              </a:pPr>
              <a:r>
                <a:rPr lang="en-US" altLang="ko-KR" sz="1600" dirty="0">
                  <a:solidFill>
                    <a:schemeClr val="bg1"/>
                  </a:solidFill>
                  <a:latin typeface="Alata" pitchFamily="2" charset="0"/>
                  <a:cs typeface="Alata" pitchFamily="2" charset="0"/>
                </a:rPr>
                <a:t>CHILDS SOUNDS</a:t>
              </a:r>
            </a:p>
            <a:p>
              <a:pPr marL="742950" lvl="1" indent="-285750">
                <a:buFont typeface="Arial" panose="020B0604020202020204" pitchFamily="34" charset="0"/>
                <a:buChar char="•"/>
              </a:pPr>
              <a:r>
                <a:rPr lang="en-US" altLang="ko-KR" sz="1600" dirty="0">
                  <a:solidFill>
                    <a:schemeClr val="bg1"/>
                  </a:solidFill>
                  <a:latin typeface="Alata" pitchFamily="2" charset="0"/>
                  <a:cs typeface="Alata" pitchFamily="2" charset="0"/>
                </a:rPr>
                <a:t>PET SOUNDS (BARKING)</a:t>
              </a:r>
            </a:p>
            <a:p>
              <a:pPr marL="742950" lvl="1" indent="-285750">
                <a:buFont typeface="Arial" panose="020B0604020202020204" pitchFamily="34" charset="0"/>
                <a:buChar char="•"/>
              </a:pPr>
              <a:r>
                <a:rPr lang="en-US" altLang="ko-KR" sz="1600" dirty="0">
                  <a:solidFill>
                    <a:schemeClr val="bg1"/>
                  </a:solidFill>
                  <a:latin typeface="Alata" pitchFamily="2" charset="0"/>
                  <a:cs typeface="Alata" pitchFamily="2" charset="0"/>
                </a:rPr>
                <a:t>NOISE</a:t>
              </a:r>
            </a:p>
            <a:p>
              <a:pPr marL="742950" lvl="1" indent="-285750">
                <a:buFont typeface="Arial" panose="020B0604020202020204" pitchFamily="34" charset="0"/>
                <a:buChar char="•"/>
              </a:pPr>
              <a:r>
                <a:rPr lang="en-US" altLang="ko-KR" sz="1600" dirty="0">
                  <a:solidFill>
                    <a:schemeClr val="bg1"/>
                  </a:solidFill>
                  <a:latin typeface="Alata" pitchFamily="2" charset="0"/>
                  <a:cs typeface="Alata" pitchFamily="2" charset="0"/>
                </a:rPr>
                <a:t>SILENCE</a:t>
              </a:r>
            </a:p>
            <a:p>
              <a:pPr marL="742950" lvl="1" indent="-285750">
                <a:buFont typeface="Arial" panose="020B0604020202020204" pitchFamily="34" charset="0"/>
                <a:buChar char="•"/>
              </a:pPr>
              <a:endParaRPr lang="en-US" altLang="ko-KR" sz="1600" dirty="0">
                <a:solidFill>
                  <a:schemeClr val="bg1"/>
                </a:solidFill>
                <a:latin typeface="Alata" pitchFamily="2" charset="0"/>
                <a:cs typeface="Alata" pitchFamily="2" charset="0"/>
              </a:endParaRPr>
            </a:p>
          </p:txBody>
        </p:sp>
      </p:grpSp>
    </p:spTree>
    <p:extLst>
      <p:ext uri="{BB962C8B-B14F-4D97-AF65-F5344CB8AC3E}">
        <p14:creationId xmlns:p14="http://schemas.microsoft.com/office/powerpoint/2010/main" val="8688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20E226-9208-B7FF-777F-CCA12A6AFC8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301504-D3D2-6527-7505-92E19A755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BCD1FB-ECEA-2302-DBC0-CACEFF876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CCF6D74-FFC1-EB87-D826-54E5172AF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65E6389-E5D6-C9EB-7078-DFD82B87B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34A1207-1DE9-C103-547E-1AD31B21C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31CAD53-7649-9C23-7301-AFED73AA3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08D3AC2-A12F-DDCE-014B-97A7E704E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A0D6456-1D08-0266-D0EE-377FFD7C1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ttangolo 1">
            <a:extLst>
              <a:ext uri="{FF2B5EF4-FFF2-40B4-BE49-F238E27FC236}">
                <a16:creationId xmlns:a16="http://schemas.microsoft.com/office/drawing/2014/main" id="{91C97C18-BCF6-B872-F9A1-62B04D0FC1B3}"/>
              </a:ext>
            </a:extLst>
          </p:cNvPr>
          <p:cNvSpPr/>
          <p:nvPr/>
        </p:nvSpPr>
        <p:spPr>
          <a:xfrm>
            <a:off x="7915299" y="95569"/>
            <a:ext cx="4868360"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STATE OF THE ART</a:t>
            </a:r>
          </a:p>
        </p:txBody>
      </p:sp>
      <p:sp>
        <p:nvSpPr>
          <p:cNvPr id="6" name="CasellaDiTesto 5">
            <a:extLst>
              <a:ext uri="{FF2B5EF4-FFF2-40B4-BE49-F238E27FC236}">
                <a16:creationId xmlns:a16="http://schemas.microsoft.com/office/drawing/2014/main" id="{F3E9D849-F4CA-B928-E5A1-C8F62303FFA6}"/>
              </a:ext>
            </a:extLst>
          </p:cNvPr>
          <p:cNvSpPr txBox="1"/>
          <p:nvPr/>
        </p:nvSpPr>
        <p:spPr>
          <a:xfrm>
            <a:off x="1279812" y="3260802"/>
            <a:ext cx="9331353" cy="923330"/>
          </a:xfrm>
          <a:prstGeom prst="rect">
            <a:avLst/>
          </a:prstGeom>
          <a:noFill/>
        </p:spPr>
        <p:txBody>
          <a:bodyPr wrap="square" rtlCol="0">
            <a:spAutoFit/>
          </a:bodyPr>
          <a:lstStyle/>
          <a:p>
            <a:r>
              <a:rPr lang="en-US" dirty="0">
                <a:solidFill>
                  <a:schemeClr val="bg1"/>
                </a:solidFill>
                <a:latin typeface="Alata" pitchFamily="2" charset="0"/>
                <a:cs typeface="Alata" pitchFamily="2" charset="0"/>
              </a:rPr>
              <a:t>[3] Sapkota, R., Cheppally, R. H., Sharda, A., &amp; Karkee, M. (2026). YOLO26: Key Architectural Enhancements and Performance Benchmarking for Real-Time Object Detection. arXiv:2509.25164.</a:t>
            </a:r>
            <a:endParaRPr lang="it-IT" dirty="0">
              <a:solidFill>
                <a:schemeClr val="bg1"/>
              </a:solidFill>
              <a:latin typeface="Alata" pitchFamily="2" charset="0"/>
              <a:cs typeface="Alata" pitchFamily="2" charset="0"/>
            </a:endParaRPr>
          </a:p>
        </p:txBody>
      </p:sp>
      <p:sp>
        <p:nvSpPr>
          <p:cNvPr id="10" name="CasellaDiTesto 9">
            <a:extLst>
              <a:ext uri="{FF2B5EF4-FFF2-40B4-BE49-F238E27FC236}">
                <a16:creationId xmlns:a16="http://schemas.microsoft.com/office/drawing/2014/main" id="{ABEB7531-4BBC-76F9-CFA3-4BFE300A84A3}"/>
              </a:ext>
            </a:extLst>
          </p:cNvPr>
          <p:cNvSpPr txBox="1"/>
          <p:nvPr/>
        </p:nvSpPr>
        <p:spPr>
          <a:xfrm>
            <a:off x="1279812" y="4379350"/>
            <a:ext cx="9331353" cy="923330"/>
          </a:xfrm>
          <a:prstGeom prst="rect">
            <a:avLst/>
          </a:prstGeom>
          <a:noFill/>
        </p:spPr>
        <p:txBody>
          <a:bodyPr wrap="square" rtlCol="0">
            <a:spAutoFit/>
          </a:bodyPr>
          <a:lstStyle/>
          <a:p>
            <a:r>
              <a:rPr lang="en-US" dirty="0">
                <a:solidFill>
                  <a:schemeClr val="bg1"/>
                </a:solidFill>
                <a:latin typeface="Alata" pitchFamily="2" charset="0"/>
                <a:cs typeface="Alata" pitchFamily="2" charset="0"/>
              </a:rPr>
              <a:t>[4] Cao, J., Peng, B., Gao, M., Hao, H., Li, X. and Mou, H. (2025), Object Detection Based on CNN and Vision-Transformer: A Survey. IET Comput. Vis, 19: e70028. https://doi.org/10.1049/cvi2.70028</a:t>
            </a:r>
            <a:endParaRPr lang="it-IT" dirty="0">
              <a:solidFill>
                <a:schemeClr val="bg1"/>
              </a:solidFill>
              <a:latin typeface="Alata" pitchFamily="2" charset="0"/>
              <a:cs typeface="Alata" pitchFamily="2" charset="0"/>
            </a:endParaRPr>
          </a:p>
        </p:txBody>
      </p:sp>
      <p:sp>
        <p:nvSpPr>
          <p:cNvPr id="11" name="CasellaDiTesto 10">
            <a:extLst>
              <a:ext uri="{FF2B5EF4-FFF2-40B4-BE49-F238E27FC236}">
                <a16:creationId xmlns:a16="http://schemas.microsoft.com/office/drawing/2014/main" id="{27B681C5-1BC2-AF9D-EA56-0E0224500F35}"/>
              </a:ext>
            </a:extLst>
          </p:cNvPr>
          <p:cNvSpPr txBox="1"/>
          <p:nvPr/>
        </p:nvSpPr>
        <p:spPr>
          <a:xfrm>
            <a:off x="1279812" y="5473006"/>
            <a:ext cx="9331352" cy="646331"/>
          </a:xfrm>
          <a:prstGeom prst="rect">
            <a:avLst/>
          </a:prstGeom>
          <a:noFill/>
        </p:spPr>
        <p:txBody>
          <a:bodyPr wrap="square" rtlCol="0">
            <a:spAutoFit/>
          </a:bodyPr>
          <a:lstStyle/>
          <a:p>
            <a:r>
              <a:rPr lang="en-US" dirty="0">
                <a:solidFill>
                  <a:schemeClr val="bg1"/>
                </a:solidFill>
                <a:latin typeface="Alata" pitchFamily="2" charset="0"/>
                <a:cs typeface="Alata" pitchFamily="2" charset="0"/>
              </a:rPr>
              <a:t>[5] Ali, M. L., &amp; Zhang, Z. (2024). The YOLO Framework: A Comprehensive Review. Computers, 13(12), 336. https://doi.org/10.3390/computers13120336</a:t>
            </a:r>
            <a:endParaRPr lang="it-IT" dirty="0">
              <a:solidFill>
                <a:schemeClr val="bg1"/>
              </a:solidFill>
              <a:latin typeface="Alata" pitchFamily="2" charset="0"/>
              <a:cs typeface="Alata" pitchFamily="2" charset="0"/>
            </a:endParaRPr>
          </a:p>
        </p:txBody>
      </p:sp>
      <p:sp>
        <p:nvSpPr>
          <p:cNvPr id="12" name="CasellaDiTesto 11">
            <a:extLst>
              <a:ext uri="{FF2B5EF4-FFF2-40B4-BE49-F238E27FC236}">
                <a16:creationId xmlns:a16="http://schemas.microsoft.com/office/drawing/2014/main" id="{286185B2-29B1-2B7D-1317-DD1D225ACD1C}"/>
              </a:ext>
            </a:extLst>
          </p:cNvPr>
          <p:cNvSpPr txBox="1"/>
          <p:nvPr/>
        </p:nvSpPr>
        <p:spPr>
          <a:xfrm>
            <a:off x="1258529" y="1393507"/>
            <a:ext cx="9352637" cy="646331"/>
          </a:xfrm>
          <a:prstGeom prst="rect">
            <a:avLst/>
          </a:prstGeom>
          <a:noFill/>
        </p:spPr>
        <p:txBody>
          <a:bodyPr wrap="square" rtlCol="0">
            <a:spAutoFit/>
          </a:bodyPr>
          <a:lstStyle/>
          <a:p>
            <a:r>
              <a:rPr lang="en-US" dirty="0">
                <a:solidFill>
                  <a:schemeClr val="bg1"/>
                </a:solidFill>
                <a:latin typeface="Alata" pitchFamily="2" charset="0"/>
                <a:cs typeface="Alata" pitchFamily="2" charset="0"/>
              </a:rPr>
              <a:t>[1] Van Thanh, Hoang, et al. "An Efficient Object Detection Model Based on NanoDet." 2025 International Workshop on Intelligent Systems (IWIS). IEEE, 2025</a:t>
            </a:r>
            <a:endParaRPr lang="it-IT" dirty="0">
              <a:solidFill>
                <a:schemeClr val="bg1"/>
              </a:solidFill>
              <a:latin typeface="Alata" pitchFamily="2" charset="0"/>
              <a:cs typeface="Alata" pitchFamily="2" charset="0"/>
            </a:endParaRPr>
          </a:p>
        </p:txBody>
      </p:sp>
      <p:sp>
        <p:nvSpPr>
          <p:cNvPr id="13" name="CasellaDiTesto 12">
            <a:extLst>
              <a:ext uri="{FF2B5EF4-FFF2-40B4-BE49-F238E27FC236}">
                <a16:creationId xmlns:a16="http://schemas.microsoft.com/office/drawing/2014/main" id="{2D136803-515F-AD23-A7DE-325D5DF29E4D}"/>
              </a:ext>
            </a:extLst>
          </p:cNvPr>
          <p:cNvSpPr txBox="1"/>
          <p:nvPr/>
        </p:nvSpPr>
        <p:spPr>
          <a:xfrm>
            <a:off x="1258529" y="2142254"/>
            <a:ext cx="9352636" cy="923330"/>
          </a:xfrm>
          <a:prstGeom prst="rect">
            <a:avLst/>
          </a:prstGeom>
          <a:noFill/>
        </p:spPr>
        <p:txBody>
          <a:bodyPr wrap="square" rtlCol="0">
            <a:spAutoFit/>
          </a:bodyPr>
          <a:lstStyle/>
          <a:p>
            <a:r>
              <a:rPr lang="it-IT" dirty="0">
                <a:solidFill>
                  <a:schemeClr val="bg1"/>
                </a:solidFill>
                <a:latin typeface="Alata" pitchFamily="2" charset="0"/>
                <a:cs typeface="Alata" pitchFamily="2" charset="0"/>
              </a:rPr>
              <a:t>[2] Yerulan, Turganbek, and Duisebekov Zhasdauren. "COMPARATIVE STUDY OF LIGHTWEIGHT OBJECT DETECTION MODELS FOR MOBILE PEDESTRIAN DETECTION." Universum: </a:t>
            </a:r>
            <a:r>
              <a:rPr lang="az-Cyrl-AZ" dirty="0">
                <a:solidFill>
                  <a:schemeClr val="bg1"/>
                </a:solidFill>
                <a:cs typeface="Alata" pitchFamily="2" charset="0"/>
              </a:rPr>
              <a:t>технические науки 10.5 (134) (2025): 4-8.</a:t>
            </a:r>
            <a:endParaRPr lang="it-IT" dirty="0">
              <a:solidFill>
                <a:schemeClr val="bg1"/>
              </a:solidFill>
              <a:latin typeface="Alata" pitchFamily="2" charset="0"/>
              <a:cs typeface="Alata" pitchFamily="2" charset="0"/>
            </a:endParaRPr>
          </a:p>
        </p:txBody>
      </p:sp>
    </p:spTree>
    <p:extLst>
      <p:ext uri="{BB962C8B-B14F-4D97-AF65-F5344CB8AC3E}">
        <p14:creationId xmlns:p14="http://schemas.microsoft.com/office/powerpoint/2010/main" val="8389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342414-09F4-7A57-3A1B-FCFC3295922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8978322-F663-2CF4-C4E2-DF44A64D2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7795931-EB62-C46B-049B-76CD8928B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C937F02-A971-C0A6-E6B2-0DEC28C53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B635A79-6D91-E3C0-D651-AA2AA90D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A917B14-B5D4-C2D6-4A5C-F5956F5D0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2335A41-74DB-A80A-9E91-272A6046C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106513-978D-D698-33DE-C3834789A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3B00781-2AA7-2AB1-81F0-6057BBBD7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ttangolo 1">
            <a:extLst>
              <a:ext uri="{FF2B5EF4-FFF2-40B4-BE49-F238E27FC236}">
                <a16:creationId xmlns:a16="http://schemas.microsoft.com/office/drawing/2014/main" id="{611929D3-FD9F-6342-AEDB-7B2BBE5B70B7}"/>
              </a:ext>
            </a:extLst>
          </p:cNvPr>
          <p:cNvSpPr/>
          <p:nvPr/>
        </p:nvSpPr>
        <p:spPr>
          <a:xfrm>
            <a:off x="7915299" y="95569"/>
            <a:ext cx="4868360" cy="461665"/>
          </a:xfrm>
          <a:prstGeom prst="rect">
            <a:avLst/>
          </a:prstGeom>
          <a:noFill/>
          <a:ln>
            <a:noFill/>
          </a:ln>
        </p:spPr>
        <p:txBody>
          <a:bodyPr wrap="square" lIns="91440" tIns="45720" rIns="91440" bIns="45720">
            <a:spAutoFit/>
          </a:bodyPr>
          <a:lstStyle/>
          <a:p>
            <a:pPr algn="ctr"/>
            <a:r>
              <a:rPr lang="it-IT" sz="2400" b="0" cap="none" spc="0" dirty="0">
                <a:ln w="0">
                  <a:solidFill>
                    <a:schemeClr val="bg1"/>
                  </a:solidFill>
                </a:ln>
                <a:solidFill>
                  <a:schemeClr val="bg1"/>
                </a:solidFill>
                <a:effectLst>
                  <a:outerShdw blurRad="38100" dist="25400" dir="5400000" algn="ctr" rotWithShape="0">
                    <a:srgbClr val="6E747A">
                      <a:alpha val="43000"/>
                    </a:srgbClr>
                  </a:outerShdw>
                </a:effectLst>
                <a:latin typeface="Alata" pitchFamily="2" charset="0"/>
                <a:cs typeface="Alata" pitchFamily="2" charset="0"/>
              </a:rPr>
              <a:t>STATE OF THE ART</a:t>
            </a:r>
          </a:p>
        </p:txBody>
      </p:sp>
      <p:sp>
        <p:nvSpPr>
          <p:cNvPr id="6" name="CasellaDiTesto 5">
            <a:extLst>
              <a:ext uri="{FF2B5EF4-FFF2-40B4-BE49-F238E27FC236}">
                <a16:creationId xmlns:a16="http://schemas.microsoft.com/office/drawing/2014/main" id="{05B60578-1CD4-F671-2DBD-2F9491E66E0C}"/>
              </a:ext>
            </a:extLst>
          </p:cNvPr>
          <p:cNvSpPr txBox="1"/>
          <p:nvPr/>
        </p:nvSpPr>
        <p:spPr>
          <a:xfrm>
            <a:off x="1258529" y="3371562"/>
            <a:ext cx="9281652" cy="923330"/>
          </a:xfrm>
          <a:prstGeom prst="rect">
            <a:avLst/>
          </a:prstGeom>
          <a:noFill/>
        </p:spPr>
        <p:txBody>
          <a:bodyPr wrap="square" rtlCol="0">
            <a:spAutoFit/>
          </a:bodyPr>
          <a:lstStyle/>
          <a:p>
            <a:r>
              <a:rPr lang="en-US" dirty="0">
                <a:solidFill>
                  <a:schemeClr val="bg1"/>
                </a:solidFill>
                <a:latin typeface="Alata" pitchFamily="2" charset="0"/>
                <a:cs typeface="Alata" pitchFamily="2" charset="0"/>
              </a:rPr>
              <a:t>[8] Valliappan, N. Harihara, Sagar Dhanraj Pande, and Surendra Reddy Vinta. "Enhancing gun detection with transfer learning and YAMNet audio classification." IEEE Access 12 (2024): 58940-58949.</a:t>
            </a:r>
            <a:endParaRPr lang="it-IT" dirty="0">
              <a:solidFill>
                <a:schemeClr val="bg1"/>
              </a:solidFill>
              <a:latin typeface="Alata" pitchFamily="2" charset="0"/>
              <a:cs typeface="Alata" pitchFamily="2" charset="0"/>
            </a:endParaRPr>
          </a:p>
        </p:txBody>
      </p:sp>
      <p:sp>
        <p:nvSpPr>
          <p:cNvPr id="10" name="CasellaDiTesto 9">
            <a:extLst>
              <a:ext uri="{FF2B5EF4-FFF2-40B4-BE49-F238E27FC236}">
                <a16:creationId xmlns:a16="http://schemas.microsoft.com/office/drawing/2014/main" id="{EBF2BE49-402E-5ABE-063F-D3BC032F3838}"/>
              </a:ext>
            </a:extLst>
          </p:cNvPr>
          <p:cNvSpPr txBox="1"/>
          <p:nvPr/>
        </p:nvSpPr>
        <p:spPr>
          <a:xfrm>
            <a:off x="1258528" y="4455969"/>
            <a:ext cx="9281653" cy="923330"/>
          </a:xfrm>
          <a:prstGeom prst="rect">
            <a:avLst/>
          </a:prstGeom>
          <a:noFill/>
        </p:spPr>
        <p:txBody>
          <a:bodyPr wrap="square" rtlCol="0">
            <a:spAutoFit/>
          </a:bodyPr>
          <a:lstStyle/>
          <a:p>
            <a:r>
              <a:rPr lang="en-US" dirty="0">
                <a:solidFill>
                  <a:schemeClr val="bg1"/>
                </a:solidFill>
                <a:latin typeface="Alata" pitchFamily="2" charset="0"/>
                <a:cs typeface="Alata" pitchFamily="2" charset="0"/>
              </a:rPr>
              <a:t>[9] Liu, LiFeng, et al. "YAMNet-based transfer learning for compact noise classification in urban and wireless systems." EURASIP Journal on Wireless Communications and Networking 2025.1 (2025): 74.</a:t>
            </a:r>
            <a:endParaRPr lang="it-IT" dirty="0">
              <a:solidFill>
                <a:schemeClr val="bg1"/>
              </a:solidFill>
              <a:latin typeface="Alata" pitchFamily="2" charset="0"/>
              <a:cs typeface="Alata" pitchFamily="2" charset="0"/>
            </a:endParaRPr>
          </a:p>
        </p:txBody>
      </p:sp>
      <p:sp>
        <p:nvSpPr>
          <p:cNvPr id="11" name="CasellaDiTesto 10">
            <a:extLst>
              <a:ext uri="{FF2B5EF4-FFF2-40B4-BE49-F238E27FC236}">
                <a16:creationId xmlns:a16="http://schemas.microsoft.com/office/drawing/2014/main" id="{19D45C17-F7D4-8E25-D2AD-D5692B44EDF7}"/>
              </a:ext>
            </a:extLst>
          </p:cNvPr>
          <p:cNvSpPr txBox="1"/>
          <p:nvPr/>
        </p:nvSpPr>
        <p:spPr>
          <a:xfrm>
            <a:off x="1258528" y="5502869"/>
            <a:ext cx="9409469" cy="923330"/>
          </a:xfrm>
          <a:prstGeom prst="rect">
            <a:avLst/>
          </a:prstGeom>
          <a:noFill/>
        </p:spPr>
        <p:txBody>
          <a:bodyPr wrap="square" rtlCol="0">
            <a:spAutoFit/>
          </a:bodyPr>
          <a:lstStyle/>
          <a:p>
            <a:r>
              <a:rPr lang="it-IT" dirty="0">
                <a:solidFill>
                  <a:schemeClr val="bg1"/>
                </a:solidFill>
                <a:latin typeface="Alata" pitchFamily="2" charset="0"/>
                <a:cs typeface="Alata" pitchFamily="2" charset="0"/>
              </a:rPr>
              <a:t>[10] Sakaki, Haruka, et al. "Comparative Evaluation of CNN, VGG16, Conformer, and YAMNet Models for Skateboard Riding Sound Detection." </a:t>
            </a:r>
            <a:r>
              <a:rPr lang="it-IT" i="1" dirty="0">
                <a:solidFill>
                  <a:schemeClr val="bg1"/>
                </a:solidFill>
                <a:latin typeface="Alata" pitchFamily="2" charset="0"/>
                <a:cs typeface="Alata" pitchFamily="2" charset="0"/>
              </a:rPr>
              <a:t>2025 International Symposium on Multimedia and Communications Technology (ISMAC)</a:t>
            </a:r>
            <a:r>
              <a:rPr lang="it-IT" dirty="0">
                <a:solidFill>
                  <a:schemeClr val="bg1"/>
                </a:solidFill>
                <a:latin typeface="Alata" pitchFamily="2" charset="0"/>
                <a:cs typeface="Alata" pitchFamily="2" charset="0"/>
              </a:rPr>
              <a:t>. IEEE, 2025.</a:t>
            </a:r>
          </a:p>
        </p:txBody>
      </p:sp>
      <p:sp>
        <p:nvSpPr>
          <p:cNvPr id="12" name="CasellaDiTesto 11">
            <a:extLst>
              <a:ext uri="{FF2B5EF4-FFF2-40B4-BE49-F238E27FC236}">
                <a16:creationId xmlns:a16="http://schemas.microsoft.com/office/drawing/2014/main" id="{432E181F-5103-DDDE-76F2-3CCE4C3612EE}"/>
              </a:ext>
            </a:extLst>
          </p:cNvPr>
          <p:cNvSpPr txBox="1"/>
          <p:nvPr/>
        </p:nvSpPr>
        <p:spPr>
          <a:xfrm>
            <a:off x="1258528" y="1259208"/>
            <a:ext cx="9281651" cy="923330"/>
          </a:xfrm>
          <a:prstGeom prst="rect">
            <a:avLst/>
          </a:prstGeom>
          <a:noFill/>
        </p:spPr>
        <p:txBody>
          <a:bodyPr wrap="square" rtlCol="0">
            <a:spAutoFit/>
          </a:bodyPr>
          <a:lstStyle/>
          <a:p>
            <a:r>
              <a:rPr lang="en-US" dirty="0">
                <a:solidFill>
                  <a:schemeClr val="bg1"/>
                </a:solidFill>
                <a:latin typeface="Alata" pitchFamily="2" charset="0"/>
                <a:cs typeface="Alata" pitchFamily="2" charset="0"/>
              </a:rPr>
              <a:t>[6] Gourisaria, Mahendra Kumar, et al. "Comparative analysis of audio classification with MFCC and STFT features using machine learning techniques." Discover Internet of Things 4.1 (2024): 1.</a:t>
            </a:r>
            <a:endParaRPr lang="it-IT" dirty="0">
              <a:solidFill>
                <a:schemeClr val="bg1"/>
              </a:solidFill>
              <a:latin typeface="Alata" pitchFamily="2" charset="0"/>
              <a:cs typeface="Alata" pitchFamily="2" charset="0"/>
            </a:endParaRPr>
          </a:p>
        </p:txBody>
      </p:sp>
      <p:sp>
        <p:nvSpPr>
          <p:cNvPr id="13" name="CasellaDiTesto 12">
            <a:extLst>
              <a:ext uri="{FF2B5EF4-FFF2-40B4-BE49-F238E27FC236}">
                <a16:creationId xmlns:a16="http://schemas.microsoft.com/office/drawing/2014/main" id="{7F2D58BB-9323-D2BA-A974-CD059F5F39E7}"/>
              </a:ext>
            </a:extLst>
          </p:cNvPr>
          <p:cNvSpPr txBox="1"/>
          <p:nvPr/>
        </p:nvSpPr>
        <p:spPr>
          <a:xfrm>
            <a:off x="1258528" y="2389918"/>
            <a:ext cx="9281652" cy="923330"/>
          </a:xfrm>
          <a:prstGeom prst="rect">
            <a:avLst/>
          </a:prstGeom>
          <a:noFill/>
        </p:spPr>
        <p:txBody>
          <a:bodyPr wrap="square" rtlCol="0">
            <a:spAutoFit/>
          </a:bodyPr>
          <a:lstStyle/>
          <a:p>
            <a:r>
              <a:rPr lang="it-IT" dirty="0">
                <a:solidFill>
                  <a:schemeClr val="bg1"/>
                </a:solidFill>
                <a:latin typeface="Alata" pitchFamily="2" charset="0"/>
                <a:cs typeface="Alata" pitchFamily="2" charset="0"/>
              </a:rPr>
              <a:t>[7] Podda, Alessandro Sebastian, et al. "CARgram: CNN-based accident recognition from road sounds through intensity-projected spectrogram analysis." Digital Signal Processing 147 (2024): 104431.</a:t>
            </a:r>
          </a:p>
        </p:txBody>
      </p:sp>
    </p:spTree>
    <p:extLst>
      <p:ext uri="{BB962C8B-B14F-4D97-AF65-F5344CB8AC3E}">
        <p14:creationId xmlns:p14="http://schemas.microsoft.com/office/powerpoint/2010/main" val="4192036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2E2450E-A8F6-4E00-B6BC-6719C9D3B931}">
  <we:reference id="wa200005566" version="3.0.0.3" store="it-IT"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EE5293BC3FBD478AD0CE2182A9D097" ma:contentTypeVersion="11" ma:contentTypeDescription="Create a new document." ma:contentTypeScope="" ma:versionID="6761d72665e73a93799e3bb772c29e65">
  <xsd:schema xmlns:xsd="http://www.w3.org/2001/XMLSchema" xmlns:xs="http://www.w3.org/2001/XMLSchema" xmlns:p="http://schemas.microsoft.com/office/2006/metadata/properties" xmlns:ns2="8e114bc7-942e-4ddf-ab07-939adb983b52" xmlns:ns3="e4bfb326-5118-4cdd-ae57-1d0e98a28079" targetNamespace="http://schemas.microsoft.com/office/2006/metadata/properties" ma:root="true" ma:fieldsID="0720ca2e7b1f22717c61d1f26c0670bf" ns2:_="" ns3:_="">
    <xsd:import namespace="8e114bc7-942e-4ddf-ab07-939adb983b52"/>
    <xsd:import namespace="e4bfb326-5118-4cdd-ae57-1d0e98a2807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114bc7-942e-4ddf-ab07-939adb983b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916a575-a2c4-47fb-bb3c-b06084ed581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4bfb326-5118-4cdd-ae57-1d0e98a2807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b3c54b8-335e-4269-8c77-e05ba4c0707e}" ma:internalName="TaxCatchAll" ma:showField="CatchAllData" ma:web="e4bfb326-5118-4cdd-ae57-1d0e98a280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e114bc7-942e-4ddf-ab07-939adb983b52">
      <Terms xmlns="http://schemas.microsoft.com/office/infopath/2007/PartnerControls"/>
    </lcf76f155ced4ddcb4097134ff3c332f>
    <TaxCatchAll xmlns="e4bfb326-5118-4cdd-ae57-1d0e98a2807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B4E9FC-2476-486F-A087-70B2E5C8E741}">
  <ds:schemaRefs>
    <ds:schemaRef ds:uri="8e114bc7-942e-4ddf-ab07-939adb983b52"/>
    <ds:schemaRef ds:uri="e4bfb326-5118-4cdd-ae57-1d0e98a280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733E8C4-7381-4BD4-A860-6B47F5EE1087}">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8e114bc7-942e-4ddf-ab07-939adb983b52"/>
    <ds:schemaRef ds:uri="http://purl.org/dc/terms/"/>
    <ds:schemaRef ds:uri="e4bfb326-5118-4cdd-ae57-1d0e98a28079"/>
    <ds:schemaRef ds:uri="http://purl.org/dc/dcmitype/"/>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2AA30267-48FB-42A9-BE28-0582362C0E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guardian3_new</Template>
  <TotalTime>45</TotalTime>
  <Words>2232</Words>
  <Application>Microsoft Office PowerPoint</Application>
  <PresentationFormat>Widescreen</PresentationFormat>
  <Paragraphs>298</Paragraphs>
  <Slides>36</Slides>
  <Notes>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36</vt:i4>
      </vt:variant>
    </vt:vector>
  </HeadingPairs>
  <TitlesOfParts>
    <vt:vector size="44" baseType="lpstr">
      <vt:lpstr>Alata</vt:lpstr>
      <vt:lpstr>Aptos</vt:lpstr>
      <vt:lpstr>Aptos Display</vt:lpstr>
      <vt:lpstr>Arial</vt:lpstr>
      <vt:lpstr>Cambria Math</vt:lpstr>
      <vt:lpstr>Cormorant SC Light</vt:lpstr>
      <vt:lpstr>Courier New</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 Pio Pace</dc:creator>
  <cp:lastModifiedBy>Carlo Pio Pace</cp:lastModifiedBy>
  <cp:revision>5</cp:revision>
  <dcterms:created xsi:type="dcterms:W3CDTF">2026-01-20T20:06:44Z</dcterms:created>
  <dcterms:modified xsi:type="dcterms:W3CDTF">2026-02-22T19:26:19Z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0x010100D9EE5293BC3FBD478AD0CE2182A9D097</vt:lpwstr>
  </property>
  <property fmtid="{D5CDD505-2E9C-101B-9397-08002B2CF9AE}" pid="3" name="MediaServiceImageTags">
    <vt:lpwstr/>
  </property>
</Properties>
</file>